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1"/>
  </p:notesMasterIdLst>
  <p:sldIdLst>
    <p:sldId id="256" r:id="rId4"/>
    <p:sldId id="406" r:id="rId5"/>
    <p:sldId id="264" r:id="rId6"/>
    <p:sldId id="404" r:id="rId7"/>
    <p:sldId id="359" r:id="rId8"/>
    <p:sldId id="407" r:id="rId9"/>
    <p:sldId id="349" r:id="rId10"/>
    <p:sldId id="327" r:id="rId11"/>
    <p:sldId id="366" r:id="rId12"/>
    <p:sldId id="332" r:id="rId13"/>
    <p:sldId id="316" r:id="rId14"/>
    <p:sldId id="318" r:id="rId15"/>
    <p:sldId id="339" r:id="rId16"/>
    <p:sldId id="274" r:id="rId17"/>
    <p:sldId id="408" r:id="rId18"/>
    <p:sldId id="409" r:id="rId19"/>
    <p:sldId id="300" r:id="rId20"/>
  </p:sldIdLst>
  <p:sldSz cx="13004800" cy="9753600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ess%20Kingston\Dropbox%20(Royal%20Holloway)\Current%20paper%20drafts\Adolescent%20p\drafts\submission%20docs\R&amp;R\graph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44446133422511"/>
          <c:y val="8.2979714221903325E-2"/>
          <c:w val="0.83224151035174654"/>
          <c:h val="0.72360805538791972"/>
        </c:manualLayout>
      </c:layout>
      <c:lineChart>
        <c:grouping val="standard"/>
        <c:varyColors val="0"/>
        <c:ser>
          <c:idx val="0"/>
          <c:order val="0"/>
          <c:tx>
            <c:strRef>
              <c:f>Sheet1!$H$2</c:f>
              <c:strCache>
                <c:ptCount val="1"/>
                <c:pt idx="0">
                  <c:v>PS-P low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Sheet1!$G$3:$G$5</c:f>
              <c:strCache>
                <c:ptCount val="3"/>
                <c:pt idx="0">
                  <c:v>Low</c:v>
                </c:pt>
                <c:pt idx="1">
                  <c:v>Medium</c:v>
                </c:pt>
                <c:pt idx="2">
                  <c:v>High</c:v>
                </c:pt>
              </c:strCache>
            </c:strRef>
          </c:cat>
          <c:val>
            <c:numRef>
              <c:f>Sheet1!$H$3:$H$5</c:f>
              <c:numCache>
                <c:formatCode>General</c:formatCode>
                <c:ptCount val="3"/>
                <c:pt idx="0">
                  <c:v>3.16</c:v>
                </c:pt>
                <c:pt idx="1">
                  <c:v>2.69</c:v>
                </c:pt>
                <c:pt idx="2">
                  <c:v>2.16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B0-4EF1-A996-C1616C26C957}"/>
            </c:ext>
          </c:extLst>
        </c:ser>
        <c:ser>
          <c:idx val="1"/>
          <c:order val="1"/>
          <c:tx>
            <c:strRef>
              <c:f>Sheet1!$I$2</c:f>
              <c:strCache>
                <c:ptCount val="1"/>
                <c:pt idx="0">
                  <c:v>PS-P medium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strRef>
              <c:f>Sheet1!$G$3:$G$5</c:f>
              <c:strCache>
                <c:ptCount val="3"/>
                <c:pt idx="0">
                  <c:v>Low</c:v>
                </c:pt>
                <c:pt idx="1">
                  <c:v>Medium</c:v>
                </c:pt>
                <c:pt idx="2">
                  <c:v>High</c:v>
                </c:pt>
              </c:strCache>
            </c:strRef>
          </c:cat>
          <c:val>
            <c:numRef>
              <c:f>Sheet1!$I$3:$I$5</c:f>
              <c:numCache>
                <c:formatCode>General</c:formatCode>
                <c:ptCount val="3"/>
                <c:pt idx="0">
                  <c:v>4.43</c:v>
                </c:pt>
                <c:pt idx="1">
                  <c:v>4.87</c:v>
                </c:pt>
                <c:pt idx="2">
                  <c:v>5.36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B0-4EF1-A996-C1616C26C957}"/>
            </c:ext>
          </c:extLst>
        </c:ser>
        <c:ser>
          <c:idx val="2"/>
          <c:order val="2"/>
          <c:tx>
            <c:strRef>
              <c:f>Sheet1!$J$2</c:f>
              <c:strCache>
                <c:ptCount val="1"/>
                <c:pt idx="0">
                  <c:v>PS-P high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Sheet1!$G$3:$G$5</c:f>
              <c:strCache>
                <c:ptCount val="3"/>
                <c:pt idx="0">
                  <c:v>Low</c:v>
                </c:pt>
                <c:pt idx="1">
                  <c:v>Medium</c:v>
                </c:pt>
                <c:pt idx="2">
                  <c:v>High</c:v>
                </c:pt>
              </c:strCache>
            </c:strRef>
          </c:cat>
          <c:val>
            <c:numRef>
              <c:f>Sheet1!$J$3:$J$5</c:f>
              <c:numCache>
                <c:formatCode>General</c:formatCode>
                <c:ptCount val="3"/>
                <c:pt idx="0">
                  <c:v>6.08</c:v>
                </c:pt>
                <c:pt idx="1">
                  <c:v>7.7</c:v>
                </c:pt>
                <c:pt idx="2">
                  <c:v>9.5299999999999994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B0-4EF1-A996-C1616C26C9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15490768"/>
        <c:axId val="815477808"/>
      </c:lineChart>
      <c:catAx>
        <c:axId val="8154907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Adverse Life Events-adolescent</a:t>
                </a:r>
              </a:p>
            </c:rich>
          </c:tx>
          <c:layout>
            <c:manualLayout>
              <c:xMode val="edge"/>
              <c:yMode val="edge"/>
              <c:x val="0.3258869668318487"/>
              <c:y val="0.912946142185769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5477808"/>
        <c:crosses val="autoZero"/>
        <c:auto val="1"/>
        <c:lblAlgn val="ctr"/>
        <c:lblOffset val="100"/>
        <c:noMultiLvlLbl val="0"/>
      </c:catAx>
      <c:valAx>
        <c:axId val="81547780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RGPTS-adolescent (persecutory)</a:t>
                </a:r>
              </a:p>
            </c:rich>
          </c:tx>
          <c:layout>
            <c:manualLayout>
              <c:xMode val="edge"/>
              <c:yMode val="edge"/>
              <c:x val="2.5740025740025738E-2"/>
              <c:y val="0.135901110989674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549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862400039747089"/>
          <c:y val="4.6188250051311538E-2"/>
          <c:w val="0.25064544658820165"/>
          <c:h val="0.24393186934983579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735A7-445C-4243-A783-D8DD880E2A72}" type="datetimeFigureOut">
              <a:rPr lang="en-GB" smtClean="0"/>
              <a:t>19/06/2024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DC090-6B51-45AB-A12E-4D727D144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949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5ED61-3AC2-DC37-A0BE-3F46BD334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3FA40F-FEA1-0D48-A62D-D32A5E33A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5D4EEC-ABAF-80BF-AA4B-4EFA7B4F7C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Why cant we just extrapolate from adults?</a:t>
            </a:r>
          </a:p>
          <a:p>
            <a:r>
              <a:rPr lang="en-GB" dirty="0"/>
              <a:t>YP are developing a sense of self based on how they perceive that others perceive them – and during this stage of dev this will be overly negative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654AD-AFA4-0D55-78E9-B34B54430E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7DC090-6B51-45AB-A12E-4D727D1448F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44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6249"/>
            <a:ext cx="9753600" cy="339569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98"/>
            <a:ext cx="9753600" cy="23548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3775B4-874A-70E6-1029-23C83FBF2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E394E-F186-4EA6-B900-A2A660EA9D11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6ACDF-8853-6977-906C-9C844B1A8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A4414-DC52-5D2E-14DE-76CC78DBF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14C24-6602-4D47-863C-768A393D81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6570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A7186-DE4A-F212-088F-1EADCF65C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77898-3358-49A0-8F86-12E842E85E6C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1EC73-38FF-9D0D-3331-88027AAA5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3F319-117C-AA83-A9DA-62318A07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4C5043-5CF9-4A44-8972-337F68DA755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87310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239"/>
            <a:ext cx="11216640" cy="21335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B3BB3-4C5E-A660-5ED2-9B0809BBF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EE6B8-2E32-4349-B783-238EB957DDAE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B00A3-3EDA-3CF3-EF20-07D7F8CB4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F28C5-EDBD-F5B2-0E40-E975B22C2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DDAF97-D217-45B3-B73F-4CA93EE4F83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26029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100668-344F-E3B0-90A0-A82BAFFEF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139A6-4652-4558-B12E-AF7E05CEDAB1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9EC324-0078-23F0-9230-43815146E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87A8366-C739-0137-B937-F87D235DF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2680E-474D-4D18-8031-658CEEF7AD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02593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291"/>
            <a:ext cx="11216640" cy="18852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76" y="2390987"/>
            <a:ext cx="5501639" cy="117178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76" y="3562773"/>
            <a:ext cx="5501639" cy="5240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0" y="2390987"/>
            <a:ext cx="5528734" cy="117178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0" y="3562773"/>
            <a:ext cx="5528734" cy="5240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7A65001-5712-495D-8D7D-F67E2F46F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EC4CD-FC3E-487C-AFFD-DB048C894298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AAC73CB-8A77-DF80-E962-6E18E0DFE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67ABB6E-3CC7-3BC1-ACC4-66F854F05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976170-D19F-45B9-8D6F-C094FEEF72B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106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FA32A3E-8999-4647-138A-C895FCEE8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35CB1-4FE6-4F66-9844-C2D99437BBBE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DE6A86B-68EE-C7C9-1226-E9CFD91F9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D245A5B-9416-3CD6-D3C3-2825E536E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ACFA92-59C4-45EA-A92E-851DAF3D168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17987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BBF480D-DDF5-61D8-8CDB-2D4D25B0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BAC30-893B-4071-9812-7C09558B8AAF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4DA3953-67B5-FB61-A2B6-631D9C789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DE519F4-703A-5BA4-0FCD-8FBDFC410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73DB06-910A-44F6-AE95-A379817C891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17220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34" y="1404340"/>
            <a:ext cx="6583680" cy="693137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B0EA567-8D9D-C21D-2289-6D7F01463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D89ED-5E97-447D-82DF-3C1D1D8627B2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3E842-7CA9-9930-172C-D663BAA50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ECB27C-A861-61C0-1206-3CBC91E77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AB4854-AD92-4E1F-90C4-0F89C5F2EAB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15081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8734" y="1404340"/>
            <a:ext cx="6583680" cy="693137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550E745-F3C1-B7E9-50AD-76601CCF5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4B656-1332-4E59-95B3-DFF60D480473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C862C3-E157-92A8-94CD-9D4DAFB1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9CE94DE-D973-A62C-FB2D-6676325DA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4DDC89-C941-4E3D-A202-D0CD3FBCEC4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67553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FA438-E479-68AB-0B4C-C566B1723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C1F25-2FFD-46A0-94B4-A4C071DDEC76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B4C4C-2EBE-7130-3A11-43F37E11A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60B0E4-AC58-DC90-00D4-876BC236D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FB1CD1-8ADD-4EFB-8347-8D587EAD1E5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3673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0" y="519289"/>
            <a:ext cx="2804160" cy="8265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519289"/>
            <a:ext cx="8249920" cy="82657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E229A-D4E4-BB08-A125-9BEEA518A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FEB13-822D-46E6-AD74-F21AA7742A00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3D4C3-D482-EBC0-B68A-F1AD550D4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665FE-984E-B504-C684-1F9260174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9F26E9-BAF6-41C9-A6CE-8E9F904DE7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6033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6249"/>
            <a:ext cx="9753600" cy="339569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98"/>
            <a:ext cx="9753600" cy="23548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E4196-0AC1-8B38-C924-0BCE2313F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81C39-2E80-4352-9A30-94A1498BB3F2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76FDA-FD33-8324-9CDD-CFEBBC084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F72D0-B467-EDED-62C7-407E705A3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1EF121-61E8-49A7-B7B3-35EF2ACDA5B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0299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CAD3B-BFE4-7DF7-7D84-445A4CF8D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C07AF-5F6B-492D-A3F4-65CFF33BEA85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04E2B-A5BD-3F34-18F4-5E2005BAC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E7CD6-77BA-8BE4-67AB-E0DCC3F78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73E0D-8CE9-4C11-8977-EB097843CE5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7694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239"/>
            <a:ext cx="11216640" cy="21335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760E0-DF1C-1B04-8D8F-D00F242B3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35E5F-7F8B-42B3-A235-3D97016ACD8C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C95D3-0CAD-B7CE-4FC4-E2B79EBC7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352CA-D7CC-8983-709F-17C17782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56716-DD26-481E-B637-069B757702E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5082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7A40D8C-852E-D2E3-E36A-8F9FE25D2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6C708-BFC2-4703-8C0E-F4C02AE294EB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F543BE2-BCC5-A25A-600A-A06C768CD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B5B8439-61D6-604D-8189-49F3A0598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5545DE-A17C-4606-AF51-6FCF2E80D8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38245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291"/>
            <a:ext cx="11216640" cy="18852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76" y="2390987"/>
            <a:ext cx="5501639" cy="117178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76" y="3562773"/>
            <a:ext cx="5501639" cy="5240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0" y="2390987"/>
            <a:ext cx="5528734" cy="117178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0" y="3562773"/>
            <a:ext cx="5528734" cy="5240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0DB6287-A7AD-2790-2CCA-7648810CA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7E8CE-B2F6-4CAE-AB06-40C5701F9E07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DCEEECF-46F0-73DF-A5D3-3CF52FEC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1BE265-4243-7AA9-A77A-B7D6DEA9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C6C52B-65A3-479D-8A2D-F217404986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89100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B7CC44A-5648-4ECA-5030-ADDAE19E9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8C933-ACFD-4CA1-8613-5534CF7D728E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449CB12-B563-636C-9A61-EA55B4D46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359E4BB-F512-F726-AE6F-E25E236EB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17E956-66C2-40E6-BABF-66EBD8F674F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037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F22524C-5D07-4D97-D5BB-FEEF8DC65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9C356-2D7E-4192-9CF6-7A42D772B2CB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8EB54CF-83B2-DEDD-02E3-A8C93F83B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32CABF-3BCD-70A0-AD95-122AEF38F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FFD73-0D2F-4EA3-B841-2BA48783512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651589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34" y="1404340"/>
            <a:ext cx="6583680" cy="693137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0B8EBC7-AC4D-51EA-E78C-8952B8625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94854-A73F-4665-B3E1-C8876999D47B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A8C01FC-B078-05D6-03FA-7E6ECEE08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24C4353-3B77-A8D1-5D15-D602E6D58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04B4FA-5854-4B1E-8DCD-9BB75754F9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77064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8734" y="1404340"/>
            <a:ext cx="6583680" cy="693137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25C446C-2DA5-3A2F-1D9F-3E7FCD298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F8F8B-5C93-4C70-9860-E3EE1F37BA4D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3DC284E-2D5F-E837-8C49-930E45BB3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0B971A-0215-7E3B-6FA4-446ECA335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30885C-4E9D-49CE-8F66-3DCE93F284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93689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BD4BA9-FFD5-50E1-FAD6-3112B638D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74D4D-3573-4648-94C2-2E532A110A51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0BE4A-326A-6CF8-594A-36709F199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08A87-3218-3CCA-60FA-7DBF39DD9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6CE7B-9A65-4B9A-A45E-9D24DE5A7BF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86703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0" y="519289"/>
            <a:ext cx="2804160" cy="8265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519289"/>
            <a:ext cx="8249920" cy="82657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CF925-2B27-C97E-E4DF-39189C851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EE238-4232-4C93-BACE-D375CD9A0F44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482D6-4836-2D45-6AF2-9984EED46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7490C-242B-A4D9-6B9C-F036BDAFC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01FEF5-1568-485A-A4BC-6388D9B79B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0444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3093" y="554440"/>
            <a:ext cx="8834119" cy="4202176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8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3093" y="5030330"/>
            <a:ext cx="8834122" cy="363502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560">
                <a:solidFill>
                  <a:schemeClr val="tx1">
                    <a:alpha val="80000"/>
                  </a:schemeClr>
                </a:solidFill>
              </a:defRPr>
            </a:lvl1pPr>
            <a:lvl2pPr marL="487695" indent="0" algn="ctr">
              <a:buNone/>
              <a:defRPr sz="2133"/>
            </a:lvl2pPr>
            <a:lvl3pPr marL="975390" indent="0" algn="ctr">
              <a:buNone/>
              <a:defRPr sz="1920"/>
            </a:lvl3pPr>
            <a:lvl4pPr marL="1463086" indent="0" algn="ctr">
              <a:buNone/>
              <a:defRPr sz="1707"/>
            </a:lvl4pPr>
            <a:lvl5pPr marL="1950781" indent="0" algn="ctr">
              <a:buNone/>
              <a:defRPr sz="1707"/>
            </a:lvl5pPr>
            <a:lvl6pPr marL="2438476" indent="0" algn="ctr">
              <a:buNone/>
              <a:defRPr sz="1707"/>
            </a:lvl6pPr>
            <a:lvl7pPr marL="2926171" indent="0" algn="ctr">
              <a:buNone/>
              <a:defRPr sz="1707"/>
            </a:lvl7pPr>
            <a:lvl8pPr marL="3413867" indent="0" algn="ctr">
              <a:buNone/>
              <a:defRPr sz="1707"/>
            </a:lvl8pPr>
            <a:lvl9pPr marL="3901562" indent="0" algn="ctr">
              <a:buNone/>
              <a:defRPr sz="170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Wednesday, June 19,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461275" y="909877"/>
            <a:ext cx="1536000" cy="1347143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7536" tIns="48768" rIns="97536" bIns="48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68635" y="1178968"/>
            <a:ext cx="576000" cy="1536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7536" tIns="48768" rIns="97536" bIns="48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920855" y="3516949"/>
            <a:ext cx="384000" cy="512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7536" tIns="48768" rIns="97536" bIns="48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418616" y="6434672"/>
            <a:ext cx="2112001" cy="1939792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9894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54932" y="7587197"/>
            <a:ext cx="723344" cy="1408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86" y="781191"/>
            <a:ext cx="11831040" cy="18944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587" y="3005439"/>
            <a:ext cx="11829626" cy="56599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Wednesday, June 19,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2476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80247" y="1250143"/>
            <a:ext cx="783207" cy="1081609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134" y="674625"/>
            <a:ext cx="11816079" cy="4202176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827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Wednesday, June 19,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4023" y="5162343"/>
            <a:ext cx="11813190" cy="3810066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560">
                <a:solidFill>
                  <a:schemeClr val="tx1">
                    <a:alpha val="80000"/>
                  </a:schemeClr>
                </a:solidFill>
              </a:defRPr>
            </a:lvl1pPr>
            <a:lvl2pPr marL="48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39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308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78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4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617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867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562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956408" y="6326314"/>
            <a:ext cx="1065813" cy="1796191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7536" tIns="48768" rIns="97536" bIns="48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2370066" y="7076695"/>
            <a:ext cx="768000" cy="1043503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7536" tIns="48768" rIns="97536" bIns="48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104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807855" y="474133"/>
            <a:ext cx="384000" cy="512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7536" tIns="48768" rIns="97536" bIns="48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53905" y="7862326"/>
            <a:ext cx="673572" cy="94976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87" y="781191"/>
            <a:ext cx="11829626" cy="18944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586" y="2982649"/>
            <a:ext cx="5797973" cy="56827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19241" y="2982649"/>
            <a:ext cx="5797973" cy="56827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Wednesday, June 19,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087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831053" y="8381818"/>
            <a:ext cx="384000" cy="512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7536" tIns="48768" rIns="97536" bIns="48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2215053" y="8288538"/>
            <a:ext cx="404319" cy="512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87" y="781191"/>
            <a:ext cx="11837388" cy="18944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413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588" y="2675591"/>
            <a:ext cx="5799665" cy="761392"/>
          </a:xfrm>
        </p:spPr>
        <p:txBody>
          <a:bodyPr anchor="b">
            <a:normAutofit/>
          </a:bodyPr>
          <a:lstStyle>
            <a:lvl1pPr marL="0" indent="0">
              <a:buNone/>
              <a:defRPr sz="1493" b="0" cap="all" spc="213" baseline="0">
                <a:solidFill>
                  <a:schemeClr val="tx1"/>
                </a:solidFill>
                <a:latin typeface="+mn-lt"/>
              </a:defRPr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587" y="3665452"/>
            <a:ext cx="5791055" cy="4999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26159" y="2675591"/>
            <a:ext cx="5798818" cy="761392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93" b="0" cap="all" spc="213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26158" y="3665452"/>
            <a:ext cx="5798817" cy="4999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Wednesday, June 19,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506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093" y="783359"/>
            <a:ext cx="8835534" cy="7881991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Wednesday, June 19,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38109" y="5629748"/>
            <a:ext cx="3772085" cy="2636756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513227" y="5190696"/>
            <a:ext cx="3710614" cy="3078888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75016" y="4205069"/>
            <a:ext cx="304634" cy="995390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7536" tIns="48768" rIns="97536" bIns="48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899372" y="547891"/>
            <a:ext cx="1152000" cy="1536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7536" tIns="48768" rIns="97536" bIns="4876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64727" y="2153254"/>
            <a:ext cx="783207" cy="1081609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05813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Wednesday, June 19,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59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5279607" y="7270202"/>
            <a:ext cx="1347143" cy="189952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88" y="781192"/>
            <a:ext cx="11829627" cy="140072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4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2160" y="2488975"/>
            <a:ext cx="7835053" cy="6176377"/>
          </a:xfrm>
        </p:spPr>
        <p:txBody>
          <a:bodyPr>
            <a:normAutofit/>
          </a:bodyPr>
          <a:lstStyle>
            <a:lvl1pPr>
              <a:defRPr sz="1707"/>
            </a:lvl1pPr>
            <a:lvl2pPr>
              <a:defRPr sz="1707"/>
            </a:lvl2pPr>
            <a:lvl3pPr>
              <a:defRPr sz="1707"/>
            </a:lvl3pPr>
            <a:lvl4pPr>
              <a:defRPr sz="1707"/>
            </a:lvl4pPr>
            <a:lvl5pPr>
              <a:defRPr sz="1707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7588" y="2488975"/>
            <a:ext cx="3803227" cy="6176377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Wednesday, June 19,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576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57296" y="7275403"/>
            <a:ext cx="783207" cy="1081609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87" y="818360"/>
            <a:ext cx="4800599" cy="140072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413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18479" y="818360"/>
            <a:ext cx="6798734" cy="8154049"/>
          </a:xfrm>
        </p:spPr>
        <p:txBody>
          <a:bodyPr>
            <a:normAutofit/>
          </a:bodyPr>
          <a:lstStyle>
            <a:lvl1pPr marL="0" indent="0">
              <a:buNone/>
              <a:defRPr sz="1707"/>
            </a:lvl1pPr>
            <a:lvl2pPr marL="487695" indent="0">
              <a:buNone/>
              <a:defRPr sz="2987"/>
            </a:lvl2pPr>
            <a:lvl3pPr marL="975390" indent="0">
              <a:buNone/>
              <a:defRPr sz="2560"/>
            </a:lvl3pPr>
            <a:lvl4pPr marL="1463086" indent="0">
              <a:buNone/>
              <a:defRPr sz="2133"/>
            </a:lvl4pPr>
            <a:lvl5pPr marL="1950781" indent="0">
              <a:buNone/>
              <a:defRPr sz="2133"/>
            </a:lvl5pPr>
            <a:lvl6pPr marL="2438476" indent="0">
              <a:buNone/>
              <a:defRPr sz="2133"/>
            </a:lvl6pPr>
            <a:lvl7pPr marL="2926171" indent="0">
              <a:buNone/>
              <a:defRPr sz="2133"/>
            </a:lvl7pPr>
            <a:lvl8pPr marL="3413867" indent="0">
              <a:buNone/>
              <a:defRPr sz="2133"/>
            </a:lvl8pPr>
            <a:lvl9pPr marL="3901562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7587" y="2526144"/>
            <a:ext cx="4800599" cy="6446265"/>
          </a:xfrm>
        </p:spPr>
        <p:txBody>
          <a:bodyPr anchor="t" anchorCtr="0"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Wednesday, June 19,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4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87" y="716667"/>
            <a:ext cx="11829627" cy="1895903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Wednesday, June 19,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6838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06560" y="519289"/>
            <a:ext cx="2804160" cy="8265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94080" y="519289"/>
            <a:ext cx="8249920" cy="82657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Wednesday, June 19,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2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068D256-5EDF-F2EC-30B1-7455B815495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93763" y="519113"/>
            <a:ext cx="1121727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2B00EF1-F3F9-935C-BAC0-8F3792E8D2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93763" y="2597150"/>
            <a:ext cx="11217275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FFD50-0B6C-C96F-4321-F3116C9B54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3763" y="9040813"/>
            <a:ext cx="2925762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3E5A305-DD03-4D0B-852E-173EA6DC3879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182CB-32E0-C2B4-64A2-25A39087AA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08475" y="9040813"/>
            <a:ext cx="4387850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64FE4-6A04-3F47-AB33-7FCAB2D49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5275" y="9040813"/>
            <a:ext cx="2925763" cy="5191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7E11CE50-B00F-4761-9175-9C5028DFCC5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AFC00A3-B5C7-8DBD-3DF1-6B790C3E681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93763" y="519113"/>
            <a:ext cx="1121727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DA82CF7-03E1-F120-E399-5B613DCDD3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93763" y="2597150"/>
            <a:ext cx="11217275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E1AE51-A41E-B7E4-8798-6943537FB6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3763" y="9040813"/>
            <a:ext cx="2925762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D258BE7-CE40-401F-BA18-924EFDE47D6C}" type="datetimeFigureOut">
              <a:rPr lang="en-GB"/>
              <a:pPr>
                <a:defRPr/>
              </a:pPr>
              <a:t>19/06/2024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1134C-7971-065C-2C42-4C1778D8AF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08475" y="9040813"/>
            <a:ext cx="4387850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CBFAA-A42F-37AC-A927-CAEF6E8E8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5275" y="9040813"/>
            <a:ext cx="2925763" cy="5191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6398D95F-F798-4A40-8F99-E7BC2BDB484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52119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588" y="783361"/>
            <a:ext cx="11829627" cy="189590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587" y="3006382"/>
            <a:ext cx="11831040" cy="565897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7587" y="9282026"/>
            <a:ext cx="2804160" cy="16421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67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Wednesday, June 19,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3093" y="9282026"/>
            <a:ext cx="6804491" cy="16421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67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12121" y="9282026"/>
            <a:ext cx="1805092" cy="16421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67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846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75390" rtl="0" eaLnBrk="1" latinLnBrk="0" hangingPunct="1">
        <a:lnSpc>
          <a:spcPct val="100000"/>
        </a:lnSpc>
        <a:spcBef>
          <a:spcPct val="0"/>
        </a:spcBef>
        <a:buNone/>
        <a:defRPr lang="en-US" sz="512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848" indent="-243848" algn="l" defTabSz="975390" rtl="0" eaLnBrk="1" latinLnBrk="0" hangingPunct="1">
        <a:lnSpc>
          <a:spcPct val="110000"/>
        </a:lnSpc>
        <a:spcBef>
          <a:spcPts val="1067"/>
        </a:spcBef>
        <a:spcAft>
          <a:spcPts val="853"/>
        </a:spcAft>
        <a:buFont typeface="Arial" panose="020B0604020202020204" pitchFamily="34" charset="0"/>
        <a:buChar char="•"/>
        <a:defRPr sz="256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731543" indent="-243848" algn="l" defTabSz="975390" rtl="0" eaLnBrk="1" latinLnBrk="0" hangingPunct="1">
        <a:lnSpc>
          <a:spcPct val="110000"/>
        </a:lnSpc>
        <a:spcBef>
          <a:spcPts val="533"/>
        </a:spcBef>
        <a:spcAft>
          <a:spcPts val="853"/>
        </a:spcAft>
        <a:buFont typeface="Arial" panose="020B0604020202020204" pitchFamily="34" charset="0"/>
        <a:buChar char="•"/>
        <a:defRPr sz="1707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219238" indent="-243848" algn="l" defTabSz="975390" rtl="0" eaLnBrk="1" latinLnBrk="0" hangingPunct="1">
        <a:lnSpc>
          <a:spcPct val="110000"/>
        </a:lnSpc>
        <a:spcBef>
          <a:spcPts val="533"/>
        </a:spcBef>
        <a:spcAft>
          <a:spcPts val="853"/>
        </a:spcAft>
        <a:buFont typeface="Arial" panose="020B0604020202020204" pitchFamily="34" charset="0"/>
        <a:buChar char="•"/>
        <a:defRPr sz="1707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706933" indent="-243848" algn="l" defTabSz="975390" rtl="0" eaLnBrk="1" latinLnBrk="0" hangingPunct="1">
        <a:lnSpc>
          <a:spcPct val="110000"/>
        </a:lnSpc>
        <a:spcBef>
          <a:spcPts val="533"/>
        </a:spcBef>
        <a:spcAft>
          <a:spcPts val="853"/>
        </a:spcAft>
        <a:buFont typeface="Arial" panose="020B0604020202020204" pitchFamily="34" charset="0"/>
        <a:buChar char="•"/>
        <a:defRPr sz="1707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194629" indent="-243848" algn="l" defTabSz="975390" rtl="0" eaLnBrk="1" latinLnBrk="0" hangingPunct="1">
        <a:lnSpc>
          <a:spcPct val="110000"/>
        </a:lnSpc>
        <a:spcBef>
          <a:spcPts val="533"/>
        </a:spcBef>
        <a:spcAft>
          <a:spcPts val="853"/>
        </a:spcAft>
        <a:buFont typeface="Arial" panose="020B0604020202020204" pitchFamily="34" charset="0"/>
        <a:buChar char="•"/>
        <a:defRPr sz="1707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68232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7001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71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5410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95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39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8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8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47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617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867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562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oi.org/10.1016/j.schres.2022.03.009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0"/>
            <a:ext cx="4964571" cy="97536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72925" y="0"/>
            <a:ext cx="8031864" cy="9753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E in London">
            <a:extLst>
              <a:ext uri="{FF2B5EF4-FFF2-40B4-BE49-F238E27FC236}">
                <a16:creationId xmlns:a16="http://schemas.microsoft.com/office/drawing/2014/main" id="{2C8EA0DE-F7F2-45FE-AEAD-61A3372D4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9028" y="8167079"/>
            <a:ext cx="2780742" cy="139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02641" y="5697594"/>
            <a:ext cx="487680" cy="65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782A49-B501-F625-6F68-3ADC4B68285B}"/>
              </a:ext>
            </a:extLst>
          </p:cNvPr>
          <p:cNvSpPr txBox="1"/>
          <p:nvPr/>
        </p:nvSpPr>
        <p:spPr>
          <a:xfrm>
            <a:off x="6179650" y="3823933"/>
            <a:ext cx="5979083" cy="2847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latin typeface="+mn-lt"/>
              </a:rPr>
              <a:t>Dr Jess Kingston</a:t>
            </a:r>
          </a:p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latin typeface="+mn-lt"/>
              </a:rPr>
              <a:t>Co-Research Director, </a:t>
            </a:r>
            <a:r>
              <a:rPr lang="en-US" sz="2800" b="1" dirty="0" err="1">
                <a:latin typeface="+mn-lt"/>
              </a:rPr>
              <a:t>DClinPsy</a:t>
            </a:r>
            <a:r>
              <a:rPr lang="en-US" sz="2800" b="1" dirty="0">
                <a:latin typeface="+mn-lt"/>
              </a:rPr>
              <a:t> </a:t>
            </a:r>
          </a:p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latin typeface="+mn-lt"/>
              </a:rPr>
              <a:t>Senior Lecturer in Clinical Psychology</a:t>
            </a:r>
          </a:p>
          <a:p>
            <a:pPr indent="-228600" algn="ctr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dirty="0">
              <a:latin typeface="+mn-lt"/>
            </a:endParaRPr>
          </a:p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latin typeface="+mn-lt"/>
              </a:rPr>
              <a:t>Jessica.Kingston@rhul.ac.uk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04C3E-D51D-AC6C-81C2-05F3E6185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3604" y="1427533"/>
            <a:ext cx="7210506" cy="36211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200" kern="1200" dirty="0">
                <a:latin typeface="Calibri body"/>
              </a:rPr>
              <a:t>Paranoid beliefs in adolescents</a:t>
            </a:r>
          </a:p>
        </p:txBody>
      </p:sp>
      <p:pic>
        <p:nvPicPr>
          <p:cNvPr id="4" name="Picture 2" descr="Knowledge Integration: University of Sheffield logo">
            <a:extLst>
              <a:ext uri="{FF2B5EF4-FFF2-40B4-BE49-F238E27FC236}">
                <a16:creationId xmlns:a16="http://schemas.microsoft.com/office/drawing/2014/main" id="{ECCD5212-A104-DD14-8B44-8626F31F4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506" y="8167079"/>
            <a:ext cx="2804468" cy="153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mail Marketing Pennine Care NHS Foundation Trust - Adrian North">
            <a:extLst>
              <a:ext uri="{FF2B5EF4-FFF2-40B4-BE49-F238E27FC236}">
                <a16:creationId xmlns:a16="http://schemas.microsoft.com/office/drawing/2014/main" id="{CC1CA5FB-0B65-3522-86CA-D868B8B4AF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00" b="4781"/>
          <a:stretch/>
        </p:blipFill>
        <p:spPr bwMode="auto">
          <a:xfrm>
            <a:off x="9895044" y="8193784"/>
            <a:ext cx="2775009" cy="147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ew support cohort launched for the ESRC New Investigator Award">
            <a:extLst>
              <a:ext uri="{FF2B5EF4-FFF2-40B4-BE49-F238E27FC236}">
                <a16:creationId xmlns:a16="http://schemas.microsoft.com/office/drawing/2014/main" id="{3F6D37CF-DB6E-8F92-EA6F-B8386F3FA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301" y="8193784"/>
            <a:ext cx="2775007" cy="1533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group of logos with text&#10;&#10;Description automatically generated">
            <a:extLst>
              <a:ext uri="{FF2B5EF4-FFF2-40B4-BE49-F238E27FC236}">
                <a16:creationId xmlns:a16="http://schemas.microsoft.com/office/drawing/2014/main" id="{AAA74731-6939-91A0-75E6-93084935CFF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6" t="8651" r="59840" b="48882"/>
          <a:stretch/>
        </p:blipFill>
        <p:spPr bwMode="auto">
          <a:xfrm>
            <a:off x="731711" y="1427533"/>
            <a:ext cx="3666979" cy="36211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009FE-90EC-A2FD-D71F-E84C34A24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200" b="1" dirty="0"/>
              <a:t>What is paranoia?</a:t>
            </a: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7AC03CC6-E86C-D5EB-CE7E-B27ADB3C0F5D}"/>
              </a:ext>
            </a:extLst>
          </p:cNvPr>
          <p:cNvSpPr/>
          <p:nvPr/>
        </p:nvSpPr>
        <p:spPr>
          <a:xfrm>
            <a:off x="489857" y="2405063"/>
            <a:ext cx="6743700" cy="3195637"/>
          </a:xfrm>
          <a:prstGeom prst="wedgeEllipseCallout">
            <a:avLst>
              <a:gd name="adj1" fmla="val 51410"/>
              <a:gd name="adj2" fmla="val 34018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7539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“feeling someone might harm you or someone is out to get you ...for me it was like very paralysing ... like ... I would be quite frozen.... makes me not able to do anything or concentrate on anything”.</a:t>
            </a:r>
            <a:endParaRPr lang="en-GB" sz="2400" dirty="0">
              <a:latin typeface="Avenir Next LT Pro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44A545F-558D-9777-D37F-49EBF3EE41C9}"/>
              </a:ext>
            </a:extLst>
          </p:cNvPr>
          <p:cNvSpPr txBox="1">
            <a:spLocks/>
          </p:cNvSpPr>
          <p:nvPr/>
        </p:nvSpPr>
        <p:spPr>
          <a:xfrm>
            <a:off x="1071640" y="7434943"/>
            <a:ext cx="3873343" cy="14208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75390" fontAlgn="auto">
              <a:spcAft>
                <a:spcPts val="0"/>
              </a:spcAft>
            </a:pPr>
            <a:r>
              <a:rPr lang="en-GB" sz="2200" dirty="0">
                <a:solidFill>
                  <a:srgbClr val="000000"/>
                </a:solidFill>
                <a:latin typeface="Avenir Next LT Pro"/>
              </a:rPr>
              <a:t>17 and 18 year olds with lived experience of paranoia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BA8F8F9E-4FF7-A047-DA55-F545B7679971}"/>
              </a:ext>
            </a:extLst>
          </p:cNvPr>
          <p:cNvSpPr/>
          <p:nvPr/>
        </p:nvSpPr>
        <p:spPr>
          <a:xfrm>
            <a:off x="6112327" y="216780"/>
            <a:ext cx="6743700" cy="3195637"/>
          </a:xfrm>
          <a:prstGeom prst="wedgeEllipseCallout">
            <a:avLst>
              <a:gd name="adj1" fmla="val 44630"/>
              <a:gd name="adj2" fmla="val 49858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“[paranoia] is quite common, more common than people think... people feel shame about it because there is a lot of stigma ..... and there isn’t enough support in school” </a:t>
            </a:r>
            <a:r>
              <a:rPr lang="en-GB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 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376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62" name="Rectangle 31761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748" name="Picture 4" descr="Borderline Personality Disorder in Teenagers">
            <a:extLst>
              <a:ext uri="{FF2B5EF4-FFF2-40B4-BE49-F238E27FC236}">
                <a16:creationId xmlns:a16="http://schemas.microsoft.com/office/drawing/2014/main" id="{4E08E5C1-C668-4DAB-AEBC-7BC238AAC8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4" r="24293" b="1"/>
          <a:stretch/>
        </p:blipFill>
        <p:spPr bwMode="auto">
          <a:xfrm>
            <a:off x="1600196" y="3031323"/>
            <a:ext cx="4387547" cy="5200448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764" name="Group 31763">
            <a:extLst>
              <a:ext uri="{FF2B5EF4-FFF2-40B4-BE49-F238E27FC236}">
                <a16:creationId xmlns:a16="http://schemas.microsoft.com/office/drawing/2014/main" id="{0EAC7AFE-68C0-41EB-A1C7-108E60D7C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82227" y="6820319"/>
            <a:ext cx="5611706" cy="2006266"/>
            <a:chOff x="827088" y="4795537"/>
            <a:chExt cx="5260975" cy="1410656"/>
          </a:xfrm>
        </p:grpSpPr>
        <p:sp>
          <p:nvSpPr>
            <p:cNvPr id="31765" name="Freeform: Shape 31764">
              <a:extLst>
                <a:ext uri="{FF2B5EF4-FFF2-40B4-BE49-F238E27FC236}">
                  <a16:creationId xmlns:a16="http://schemas.microsoft.com/office/drawing/2014/main" id="{127393A7-D6DA-410B-8699-AA56B57BF7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766" name="Freeform: Shape 31765">
              <a:extLst>
                <a:ext uri="{FF2B5EF4-FFF2-40B4-BE49-F238E27FC236}">
                  <a16:creationId xmlns:a16="http://schemas.microsoft.com/office/drawing/2014/main" id="{8EC44C88-69E3-42EE-86E8-9B45F712B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3061430-7C75-B3E2-1447-F0CFA307C152}"/>
              </a:ext>
            </a:extLst>
          </p:cNvPr>
          <p:cNvSpPr/>
          <p:nvPr/>
        </p:nvSpPr>
        <p:spPr>
          <a:xfrm>
            <a:off x="1191982" y="2694212"/>
            <a:ext cx="4804229" cy="5675171"/>
          </a:xfrm>
          <a:prstGeom prst="rect">
            <a:avLst/>
          </a:prstGeom>
          <a:solidFill>
            <a:schemeClr val="accent3">
              <a:alpha val="5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B828ECD-3C11-0747-6703-C674BD0B3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4287" y="2731805"/>
            <a:ext cx="5997656" cy="3627193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3200" i="1" spc="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exaggerated fears that others intend to cause you harm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endParaRPr lang="en-US" sz="3200" spc="12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3200" spc="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Common in the general population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200" spc="12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3200" spc="12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Experiences </a:t>
            </a:r>
            <a:r>
              <a:rPr lang="en-GB" sz="32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range on a continuum from mild mistrust and suspicion to clinically-significant persecutory delusions (Freeman et al. 2018). </a:t>
            </a:r>
            <a:endParaRPr lang="en-US" sz="3200" spc="12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D188DC-2D35-9990-3EBE-ED54CF916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400" dirty="0">
                <a:solidFill>
                  <a:schemeClr val="bg1"/>
                </a:solidFill>
              </a:rPr>
              <a:t>Paranoia...</a:t>
            </a:r>
          </a:p>
        </p:txBody>
      </p:sp>
    </p:spTree>
    <p:extLst>
      <p:ext uri="{BB962C8B-B14F-4D97-AF65-F5344CB8AC3E}">
        <p14:creationId xmlns:p14="http://schemas.microsoft.com/office/powerpoint/2010/main" val="2059186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B4699C-435E-5AE4-5160-822449100D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50" t="14360" r="29185" b="25818"/>
          <a:stretch/>
        </p:blipFill>
        <p:spPr>
          <a:xfrm>
            <a:off x="1866367" y="1079082"/>
            <a:ext cx="9272065" cy="733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82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66825E-2599-94BE-E7C0-F631043B4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53A11E2-EF0F-5F57-AFC3-9C8BABA16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8113"/>
            <a:ext cx="13004790" cy="240973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C1AB0D-F970-44FA-6ADC-8BD113ABB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7808" y="388695"/>
            <a:ext cx="10547729" cy="1280186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Calibri "/>
              </a:rPr>
              <a:t>How common are paranoid beliefs in adolescents?</a:t>
            </a:r>
            <a:endParaRPr lang="en-GB" sz="5000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EA79AA-1157-C17C-0D43-B4DE8B3875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01622"/>
            <a:ext cx="13004789" cy="73519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8EDD89-A76D-FDDC-38A6-B25FE52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33974" y="2859744"/>
            <a:ext cx="487669" cy="650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C1ED99-A37D-6EAE-2FB2-014615A041E2}"/>
              </a:ext>
            </a:extLst>
          </p:cNvPr>
          <p:cNvSpPr txBox="1"/>
          <p:nvPr/>
        </p:nvSpPr>
        <p:spPr>
          <a:xfrm>
            <a:off x="388431" y="5055189"/>
            <a:ext cx="1222792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latin typeface="Calibri "/>
                <a:ea typeface="Calibri" panose="020F0502020204030204" pitchFamily="34" charset="0"/>
              </a:rPr>
              <a:t>In a UK school-attending adolescent sample (n=1073)</a:t>
            </a:r>
          </a:p>
          <a:p>
            <a:endParaRPr lang="en-GB" sz="2800" b="1" dirty="0">
              <a:latin typeface="Calibri "/>
              <a:ea typeface="Calibri" panose="020F0502020204030204" pitchFamily="34" charset="0"/>
            </a:endParaRPr>
          </a:p>
          <a:p>
            <a:r>
              <a:rPr lang="en-GB" sz="2800" b="1" dirty="0">
                <a:latin typeface="Calibri "/>
                <a:ea typeface="Calibri" panose="020F0502020204030204" pitchFamily="34" charset="0"/>
              </a:rPr>
              <a:t>	16.9% YP scored &gt;=18 on RGPTS indicating “likely persecutory delusions”. </a:t>
            </a:r>
          </a:p>
          <a:p>
            <a:endParaRPr lang="en-GB" sz="2800" b="1" dirty="0">
              <a:latin typeface="Calibri "/>
              <a:ea typeface="Calibri" panose="020F0502020204030204" pitchFamily="34" charset="0"/>
            </a:endParaRPr>
          </a:p>
          <a:p>
            <a:r>
              <a:rPr lang="en-GB" sz="2800" b="1" dirty="0">
                <a:latin typeface="Calibri "/>
                <a:ea typeface="Calibri" panose="020F0502020204030204" pitchFamily="34" charset="0"/>
              </a:rPr>
              <a:t>	27.6% scored &gt;= 11, indicating “persecutory ideation”.</a:t>
            </a:r>
          </a:p>
          <a:p>
            <a:endParaRPr lang="en-GB" sz="2800" b="1" dirty="0">
              <a:latin typeface="Calibri "/>
              <a:ea typeface="Calibri" panose="020F0502020204030204" pitchFamily="34" charset="0"/>
            </a:endParaRPr>
          </a:p>
          <a:p>
            <a:r>
              <a:rPr lang="en-GB" sz="2800" b="1" dirty="0">
                <a:latin typeface="Calibri "/>
              </a:rPr>
              <a:t>33% of “persecutory ideation” sample reported MH diagnosis</a:t>
            </a:r>
          </a:p>
          <a:p>
            <a:r>
              <a:rPr lang="en-GB" sz="2800" b="1" dirty="0">
                <a:latin typeface="Calibri "/>
              </a:rPr>
              <a:t>34% of “persecutory delusions” sample reported MH diagnosis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71F378D-DC76-86B8-DD4A-7C8FF1AE26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66629"/>
              </p:ext>
            </p:extLst>
          </p:nvPr>
        </p:nvGraphicFramePr>
        <p:xfrm>
          <a:off x="388431" y="2634267"/>
          <a:ext cx="12227925" cy="177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5015">
                  <a:extLst>
                    <a:ext uri="{9D8B030D-6E8A-4147-A177-3AD203B41FA5}">
                      <a16:colId xmlns:a16="http://schemas.microsoft.com/office/drawing/2014/main" val="1827650860"/>
                    </a:ext>
                  </a:extLst>
                </a:gridCol>
                <a:gridCol w="4554416">
                  <a:extLst>
                    <a:ext uri="{9D8B030D-6E8A-4147-A177-3AD203B41FA5}">
                      <a16:colId xmlns:a16="http://schemas.microsoft.com/office/drawing/2014/main" val="47738554"/>
                    </a:ext>
                  </a:extLst>
                </a:gridCol>
                <a:gridCol w="4228494">
                  <a:extLst>
                    <a:ext uri="{9D8B030D-6E8A-4147-A177-3AD203B41FA5}">
                      <a16:colId xmlns:a16="http://schemas.microsoft.com/office/drawing/2014/main" val="1745706163"/>
                    </a:ext>
                  </a:extLst>
                </a:gridCol>
              </a:tblGrid>
              <a:tr h="590112">
                <a:tc>
                  <a:txBody>
                    <a:bodyPr/>
                    <a:lstStyle/>
                    <a:p>
                      <a:endParaRPr lang="en-GB" sz="2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/>
                        <a:t>Adolescents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/>
                        <a:t>Adults (Freeman et al., 2019)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065634"/>
                  </a:ext>
                </a:extLst>
              </a:tr>
              <a:tr h="590112">
                <a:tc>
                  <a:txBody>
                    <a:bodyPr/>
                    <a:lstStyle/>
                    <a:p>
                      <a:r>
                        <a:rPr lang="en-GB" sz="2600" dirty="0"/>
                        <a:t>General population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/>
                        <a:t>N=859, M=7.39 (SD=10.22)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/>
                        <a:t>N=7279, M=4.52 (SD=6.74)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705423"/>
                  </a:ext>
                </a:extLst>
              </a:tr>
              <a:tr h="590112">
                <a:tc>
                  <a:txBody>
                    <a:bodyPr/>
                    <a:lstStyle/>
                    <a:p>
                      <a:r>
                        <a:rPr lang="en-GB" sz="2600" dirty="0"/>
                        <a:t>MH diagnosis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/>
                        <a:t>N=214, M=13.18 (SD=12.72)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600" dirty="0"/>
                        <a:t>N=982, M=8.12 (SD=9.35)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357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028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46865-2A2D-0FBA-D6EA-A10A71832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Moving to secondary </a:t>
            </a:r>
            <a:br>
              <a:rPr lang="en-GB" dirty="0"/>
            </a:br>
            <a:r>
              <a:rPr lang="en-GB" dirty="0"/>
              <a:t>school – school perspective</a:t>
            </a:r>
          </a:p>
        </p:txBody>
      </p:sp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F87CAAA7-7E37-437C-968A-F621312E74B8}"/>
              </a:ext>
            </a:extLst>
          </p:cNvPr>
          <p:cNvSpPr/>
          <p:nvPr/>
        </p:nvSpPr>
        <p:spPr>
          <a:xfrm>
            <a:off x="1567543" y="2095500"/>
            <a:ext cx="5502728" cy="2471737"/>
          </a:xfrm>
          <a:prstGeom prst="wedgeEllipseCallout">
            <a:avLst>
              <a:gd name="adj1" fmla="val 51410"/>
              <a:gd name="adj2" fmla="val 34018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7539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i="1" dirty="0">
                <a:latin typeface="Arial" panose="020B0604020202020204" pitchFamily="34" charset="0"/>
              </a:rPr>
              <a:t>Worried older kids might talk to them, call them names, roll their eyes </a:t>
            </a:r>
            <a:endParaRPr lang="en-GB" sz="2400" dirty="0">
              <a:latin typeface="Avenir Next LT Pro"/>
            </a:endParaRP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05A66AC9-6011-E431-008A-74D06FA714F8}"/>
              </a:ext>
            </a:extLst>
          </p:cNvPr>
          <p:cNvSpPr/>
          <p:nvPr/>
        </p:nvSpPr>
        <p:spPr>
          <a:xfrm>
            <a:off x="7425191" y="380065"/>
            <a:ext cx="5218564" cy="3195637"/>
          </a:xfrm>
          <a:prstGeom prst="wedgeEllipseCallout">
            <a:avLst>
              <a:gd name="adj1" fmla="val 44630"/>
              <a:gd name="adj2" fmla="val 49858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Felling unsafe in corridors and toilets</a:t>
            </a:r>
            <a:endParaRPr lang="en-GB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4F0D4C72-A0F3-1044-7FB5-96A7FE405224}"/>
              </a:ext>
            </a:extLst>
          </p:cNvPr>
          <p:cNvSpPr/>
          <p:nvPr/>
        </p:nvSpPr>
        <p:spPr>
          <a:xfrm>
            <a:off x="168729" y="5186363"/>
            <a:ext cx="5502728" cy="2471737"/>
          </a:xfrm>
          <a:prstGeom prst="wedgeEllipseCallout">
            <a:avLst>
              <a:gd name="adj1" fmla="val 51410"/>
              <a:gd name="adj2" fmla="val 34018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7539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i="1" dirty="0">
                <a:latin typeface="Arial" panose="020B0604020202020204" pitchFamily="34" charset="0"/>
              </a:rPr>
              <a:t>Scared of walking home and people harming them</a:t>
            </a:r>
            <a:endParaRPr lang="en-GB" sz="2400" dirty="0"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2659730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BB42C4-B530-554B-7DDE-5D0093AC7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858544D-4346-3485-09CF-C587F7CD8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8113"/>
            <a:ext cx="13004790" cy="240973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296D73-6346-5309-C30D-989BB587B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01622"/>
            <a:ext cx="13004789" cy="73519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F949DF-1B95-3DC6-EB29-030F9E51F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33974" y="2859744"/>
            <a:ext cx="487669" cy="650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F46BACB-21D5-DDF1-195B-2C950DF79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</p:spPr>
        <p:txBody>
          <a:bodyPr/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Calibri body"/>
              </a:rPr>
              <a:t>Being an Adolescent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2E30D5-B2C3-DD6B-99C2-A7BD6D66CAC5}"/>
              </a:ext>
            </a:extLst>
          </p:cNvPr>
          <p:cNvSpPr txBox="1"/>
          <p:nvPr/>
        </p:nvSpPr>
        <p:spPr>
          <a:xfrm>
            <a:off x="682426" y="8631911"/>
            <a:ext cx="1244867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600" dirty="0">
                <a:solidFill>
                  <a:srgbClr val="000000"/>
                </a:solidFill>
                <a:latin typeface="Calibri body"/>
              </a:rPr>
              <a:t>U</a:t>
            </a:r>
            <a:r>
              <a:rPr lang="en-GB" sz="2600" b="0" i="0" dirty="0">
                <a:solidFill>
                  <a:srgbClr val="000000"/>
                </a:solidFill>
                <a:effectLst/>
                <a:latin typeface="Calibri body"/>
              </a:rPr>
              <a:t>nique phase of development, characterised by a number of significant social, cognitive, behavioural and neurodevelopmental changes</a:t>
            </a:r>
            <a:endParaRPr lang="en-GB" sz="2600" dirty="0">
              <a:latin typeface="Calibri body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9A70190-C424-4677-C91C-1B09CC89047A}"/>
              </a:ext>
            </a:extLst>
          </p:cNvPr>
          <p:cNvSpPr/>
          <p:nvPr/>
        </p:nvSpPr>
        <p:spPr>
          <a:xfrm>
            <a:off x="5176157" y="5790933"/>
            <a:ext cx="3163227" cy="18859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200" dirty="0"/>
              <a:t>Paranoid beliefs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26C378A-D3D5-6C99-2C62-08896A905DBD}"/>
              </a:ext>
            </a:extLst>
          </p:cNvPr>
          <p:cNvCxnSpPr>
            <a:cxnSpLocks/>
          </p:cNvCxnSpPr>
          <p:nvPr/>
        </p:nvCxnSpPr>
        <p:spPr>
          <a:xfrm>
            <a:off x="3370587" y="4794288"/>
            <a:ext cx="1427209" cy="87821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E06DF64-26D3-AC27-073D-7692B43F7633}"/>
              </a:ext>
            </a:extLst>
          </p:cNvPr>
          <p:cNvCxnSpPr>
            <a:cxnSpLocks/>
          </p:cNvCxnSpPr>
          <p:nvPr/>
        </p:nvCxnSpPr>
        <p:spPr>
          <a:xfrm>
            <a:off x="2932762" y="6438262"/>
            <a:ext cx="193501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FBD991B-BE49-BE04-186A-0A0D03D2A5C3}"/>
              </a:ext>
            </a:extLst>
          </p:cNvPr>
          <p:cNvCxnSpPr>
            <a:cxnSpLocks/>
          </p:cNvCxnSpPr>
          <p:nvPr/>
        </p:nvCxnSpPr>
        <p:spPr>
          <a:xfrm flipH="1">
            <a:off x="8628518" y="6438262"/>
            <a:ext cx="203948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380D80A-EEB0-F95C-118F-EE8FAE0140EA}"/>
              </a:ext>
            </a:extLst>
          </p:cNvPr>
          <p:cNvCxnSpPr>
            <a:cxnSpLocks/>
          </p:cNvCxnSpPr>
          <p:nvPr/>
        </p:nvCxnSpPr>
        <p:spPr>
          <a:xfrm flipH="1">
            <a:off x="7857357" y="4161536"/>
            <a:ext cx="976400" cy="11226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3D14A77-6FEA-BE7A-5E4C-57AA8912761D}"/>
              </a:ext>
            </a:extLst>
          </p:cNvPr>
          <p:cNvCxnSpPr>
            <a:cxnSpLocks/>
          </p:cNvCxnSpPr>
          <p:nvPr/>
        </p:nvCxnSpPr>
        <p:spPr>
          <a:xfrm>
            <a:off x="6757770" y="3895814"/>
            <a:ext cx="0" cy="13798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CE956AD-22B0-AAF0-5CBA-0D881920060E}"/>
              </a:ext>
            </a:extLst>
          </p:cNvPr>
          <p:cNvCxnSpPr>
            <a:cxnSpLocks/>
          </p:cNvCxnSpPr>
          <p:nvPr/>
        </p:nvCxnSpPr>
        <p:spPr>
          <a:xfrm>
            <a:off x="4844264" y="4123920"/>
            <a:ext cx="865679" cy="11402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DE1CA3D-D73C-2142-DB63-BC1A41989A62}"/>
              </a:ext>
            </a:extLst>
          </p:cNvPr>
          <p:cNvCxnSpPr>
            <a:cxnSpLocks/>
          </p:cNvCxnSpPr>
          <p:nvPr/>
        </p:nvCxnSpPr>
        <p:spPr>
          <a:xfrm flipH="1">
            <a:off x="8575831" y="4858719"/>
            <a:ext cx="1520904" cy="8689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8FC9351-11EF-2F29-75D5-5A99AE073512}"/>
              </a:ext>
            </a:extLst>
          </p:cNvPr>
          <p:cNvSpPr/>
          <p:nvPr/>
        </p:nvSpPr>
        <p:spPr>
          <a:xfrm>
            <a:off x="788489" y="6194121"/>
            <a:ext cx="1866308" cy="6345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/>
              <a:t>Changes to sleep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EA1EDF4-6206-A7A1-89B2-19FEDAA04CAD}"/>
              </a:ext>
            </a:extLst>
          </p:cNvPr>
          <p:cNvSpPr/>
          <p:nvPr/>
        </p:nvSpPr>
        <p:spPr>
          <a:xfrm>
            <a:off x="1115880" y="4612152"/>
            <a:ext cx="1866308" cy="6345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/>
              <a:t>Puberty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3E148EC-0D94-A56A-97C7-247B22F041D5}"/>
              </a:ext>
            </a:extLst>
          </p:cNvPr>
          <p:cNvSpPr/>
          <p:nvPr/>
        </p:nvSpPr>
        <p:spPr>
          <a:xfrm>
            <a:off x="3410796" y="3051622"/>
            <a:ext cx="1866308" cy="6345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/>
              <a:t>Bullying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1381D6B-6117-187C-6664-269055F1DEC0}"/>
              </a:ext>
            </a:extLst>
          </p:cNvPr>
          <p:cNvSpPr/>
          <p:nvPr/>
        </p:nvSpPr>
        <p:spPr>
          <a:xfrm>
            <a:off x="5824616" y="3054792"/>
            <a:ext cx="1866308" cy="6345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/>
              <a:t>Belongingness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5B5C1E8-1120-2C7F-5136-ACCEA904A2F7}"/>
              </a:ext>
            </a:extLst>
          </p:cNvPr>
          <p:cNvSpPr/>
          <p:nvPr/>
        </p:nvSpPr>
        <p:spPr>
          <a:xfrm>
            <a:off x="8448386" y="3048843"/>
            <a:ext cx="1920720" cy="6345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/>
              <a:t>Mood fluctuations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DC8609-0F58-F9F0-80FB-0F8AC9457DAE}"/>
              </a:ext>
            </a:extLst>
          </p:cNvPr>
          <p:cNvSpPr/>
          <p:nvPr/>
        </p:nvSpPr>
        <p:spPr>
          <a:xfrm>
            <a:off x="10369106" y="4722086"/>
            <a:ext cx="1866308" cy="6345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/>
              <a:t>Identity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B7D29FE-7645-BC51-55EF-93242E7895FC}"/>
              </a:ext>
            </a:extLst>
          </p:cNvPr>
          <p:cNvSpPr/>
          <p:nvPr/>
        </p:nvSpPr>
        <p:spPr>
          <a:xfrm>
            <a:off x="10867061" y="6194121"/>
            <a:ext cx="1866308" cy="6345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/>
              <a:t>World as more dangerous</a:t>
            </a:r>
          </a:p>
        </p:txBody>
      </p:sp>
    </p:spTree>
    <p:extLst>
      <p:ext uri="{BB962C8B-B14F-4D97-AF65-F5344CB8AC3E}">
        <p14:creationId xmlns:p14="http://schemas.microsoft.com/office/powerpoint/2010/main" val="992265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143E67-D037-325E-CBA5-C5CF7B538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F6AC03F-A937-9C47-3A64-72315B936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8113"/>
            <a:ext cx="13004790" cy="240973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B36C38-BBFA-B2F0-2E04-F2BBCCF97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50392" y="967371"/>
            <a:ext cx="10547729" cy="1280186"/>
          </a:xfrm>
        </p:spPr>
        <p:txBody>
          <a:bodyPr anchor="t">
            <a:normAutofit/>
          </a:bodyPr>
          <a:lstStyle/>
          <a:p>
            <a:pPr algn="ctr"/>
            <a:r>
              <a:rPr lang="en-GB" sz="5400" dirty="0">
                <a:solidFill>
                  <a:schemeClr val="bg1"/>
                </a:solidFill>
                <a:latin typeface="Calibri body"/>
              </a:rPr>
              <a:t>Paranoia and well-being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A41E30-413F-0ABB-317B-E6C7EB925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01622"/>
            <a:ext cx="13004789" cy="73519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B50ADB-7FA8-0538-DCE2-BCE0145A0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33974" y="2859744"/>
            <a:ext cx="487669" cy="650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12B415-C2B1-349A-BB67-1A88C31DC562}"/>
              </a:ext>
            </a:extLst>
          </p:cNvPr>
          <p:cNvSpPr txBox="1"/>
          <p:nvPr/>
        </p:nvSpPr>
        <p:spPr>
          <a:xfrm>
            <a:off x="388431" y="2958056"/>
            <a:ext cx="1222792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latin typeface="+mj-lt"/>
              </a:rPr>
              <a:t>Schools project measuring paranoia (IV), well-being (DV), self-esteem, worry and judging oneself (mediators) at BL, 2 and 6-weeks later (14-16 years olds, n=133)</a:t>
            </a:r>
          </a:p>
          <a:p>
            <a:pPr marL="0" indent="0">
              <a:buNone/>
            </a:pPr>
            <a:endParaRPr lang="en-GB" sz="2800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A9F3E0-637C-B512-621A-5662B471265F}"/>
              </a:ext>
            </a:extLst>
          </p:cNvPr>
          <p:cNvSpPr txBox="1"/>
          <p:nvPr/>
        </p:nvSpPr>
        <p:spPr>
          <a:xfrm>
            <a:off x="188495" y="8922927"/>
            <a:ext cx="128162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Kingston, J., Parker, A., </a:t>
            </a:r>
            <a:r>
              <a:rPr lang="en-GB" dirty="0" err="1"/>
              <a:t>Schlier</a:t>
            </a:r>
            <a:r>
              <a:rPr lang="en-GB" dirty="0"/>
              <a:t>, B. (2022). Effects of paranoia on well-being in adolescents: A longitudinal mediational analysis. Schizophrenia Research. </a:t>
            </a:r>
            <a:r>
              <a:rPr lang="en-GB" b="0" i="0" u="none" strike="noStrike" dirty="0">
                <a:solidFill>
                  <a:srgbClr val="0272B1"/>
                </a:solidFill>
                <a:effectLst/>
                <a:latin typeface="ElsevierSans"/>
                <a:hlinkClick r:id="rId2" tooltip="Persistent link using digital object identifier"/>
              </a:rPr>
              <a:t>https://doi.org/10.1016/j.schres.2022.03.009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DA815B8-5563-173A-5A91-377F15E6C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12" y="4447990"/>
            <a:ext cx="7600161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70146E-5B6A-AA7D-D4D2-A1DC4127A9CC}"/>
              </a:ext>
            </a:extLst>
          </p:cNvPr>
          <p:cNvSpPr txBox="1"/>
          <p:nvPr/>
        </p:nvSpPr>
        <p:spPr>
          <a:xfrm>
            <a:off x="8351689" y="4376340"/>
            <a:ext cx="4458883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 dirty="0"/>
              <a:t>“average”- WB scores comparable to other adolescent and adult groups (M=48.29, SD=9.86, Med=49). </a:t>
            </a:r>
          </a:p>
          <a:p>
            <a:endParaRPr lang="en-GB" sz="2200" dirty="0"/>
          </a:p>
          <a:p>
            <a:r>
              <a:rPr lang="en-GB" sz="2200" dirty="0"/>
              <a:t>“mildly elevated” to “severe”, WB significantly lower (M= 40.06, SD=9.04, Med=41; </a:t>
            </a:r>
            <a:r>
              <a:rPr lang="en-GB" sz="2200" i="1" dirty="0"/>
              <a:t>t</a:t>
            </a:r>
            <a:r>
              <a:rPr lang="en-GB" sz="2200" dirty="0"/>
              <a:t> = 5.45, </a:t>
            </a:r>
            <a:r>
              <a:rPr lang="en-GB" sz="2200" i="1" dirty="0"/>
              <a:t>p</a:t>
            </a:r>
            <a:r>
              <a:rPr lang="en-GB" sz="2200" dirty="0"/>
              <a:t> &lt; 0.001</a:t>
            </a:r>
          </a:p>
          <a:p>
            <a:endParaRPr lang="en-GB" sz="2200" dirty="0"/>
          </a:p>
          <a:p>
            <a:r>
              <a:rPr lang="en-GB" sz="2200" dirty="0"/>
              <a:t>Paranoia predicted reductions in WB overtime</a:t>
            </a:r>
          </a:p>
          <a:p>
            <a:endParaRPr lang="en-GB" sz="2200" dirty="0"/>
          </a:p>
          <a:p>
            <a:r>
              <a:rPr lang="en-GB" sz="2200" dirty="0">
                <a:latin typeface="Calibri body"/>
              </a:rPr>
              <a:t>paranoia reduced WB via its impact on the 	young people’s self-esteem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55066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3FC3E0A9-162B-CD9A-E73E-076EB5F42D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8" r="10279"/>
          <a:stretch/>
        </p:blipFill>
        <p:spPr bwMode="auto">
          <a:xfrm>
            <a:off x="1866264" y="866637"/>
            <a:ext cx="9609188" cy="744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81DDD4-102B-119B-BB00-3F05139DB05D}"/>
              </a:ext>
            </a:extLst>
          </p:cNvPr>
          <p:cNvSpPr txBox="1"/>
          <p:nvPr/>
        </p:nvSpPr>
        <p:spPr>
          <a:xfrm>
            <a:off x="8988926" y="8886963"/>
            <a:ext cx="497305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400" dirty="0"/>
              <a:t>Freeman et al., 2005</a:t>
            </a:r>
          </a:p>
        </p:txBody>
      </p:sp>
    </p:spTree>
    <p:extLst>
      <p:ext uri="{BB962C8B-B14F-4D97-AF65-F5344CB8AC3E}">
        <p14:creationId xmlns:p14="http://schemas.microsoft.com/office/powerpoint/2010/main" val="1056249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D1B556-A541-9966-EA9F-9FA891FC3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2C7D0A0-9933-7C83-64EC-5D7E436E4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8113"/>
            <a:ext cx="13004790" cy="240973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7DE2E6-089B-8D7A-C875-2D9C83B82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01622"/>
            <a:ext cx="13004789" cy="73519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89F4A3-3EFC-397E-4252-E987A10A7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33974" y="2859744"/>
            <a:ext cx="487669" cy="650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FE52DB9-927F-A787-FAB6-7DE92A6A9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756" y="82557"/>
            <a:ext cx="11217275" cy="1885950"/>
          </a:xfrm>
        </p:spPr>
        <p:txBody>
          <a:bodyPr/>
          <a:lstStyle/>
          <a:p>
            <a:r>
              <a:rPr lang="en-GB" sz="4800" dirty="0">
                <a:solidFill>
                  <a:schemeClr val="bg1"/>
                </a:solidFill>
                <a:latin typeface="Calibri "/>
              </a:rPr>
              <a:t>Social anxiety and paranoia in adolescents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1F78FD-FA30-3015-B7AD-E0B49A9A7AEE}"/>
              </a:ext>
            </a:extLst>
          </p:cNvPr>
          <p:cNvSpPr/>
          <p:nvPr/>
        </p:nvSpPr>
        <p:spPr>
          <a:xfrm>
            <a:off x="8370209" y="2341125"/>
            <a:ext cx="3998254" cy="73604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diagram of a diagram&#10;&#10;Description automatically generated">
            <a:extLst>
              <a:ext uri="{FF2B5EF4-FFF2-40B4-BE49-F238E27FC236}">
                <a16:creationId xmlns:a16="http://schemas.microsoft.com/office/drawing/2014/main" id="{068CDC53-125A-C131-9BEA-0F0488053A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14" y="2438124"/>
            <a:ext cx="7733121" cy="727249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5DB1EC-BE3D-5981-5818-2D053772730D}"/>
              </a:ext>
            </a:extLst>
          </p:cNvPr>
          <p:cNvSpPr txBox="1"/>
          <p:nvPr/>
        </p:nvSpPr>
        <p:spPr>
          <a:xfrm>
            <a:off x="8404535" y="3384840"/>
            <a:ext cx="398221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600" dirty="0">
                <a:solidFill>
                  <a:srgbClr val="2E2E2E"/>
                </a:solidFill>
                <a:latin typeface="Calibri body"/>
                <a:ea typeface="Calibri" panose="020F0502020204030204" pitchFamily="34" charset="0"/>
                <a:cs typeface="Calibri" panose="020F0502020204030204" pitchFamily="34" charset="0"/>
              </a:rPr>
              <a:t>N=604 GP adolescents</a:t>
            </a:r>
          </a:p>
          <a:p>
            <a:endParaRPr lang="en-GB" sz="2600" dirty="0">
              <a:solidFill>
                <a:srgbClr val="2E2E2E"/>
              </a:solidFill>
              <a:effectLst/>
              <a:latin typeface="Calibri body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600" dirty="0">
                <a:solidFill>
                  <a:srgbClr val="2E2E2E"/>
                </a:solidFill>
                <a:effectLst/>
                <a:latin typeface="Calibri body"/>
                <a:ea typeface="Calibri" panose="020F0502020204030204" pitchFamily="34" charset="0"/>
                <a:cs typeface="Calibri" panose="020F0502020204030204" pitchFamily="34" charset="0"/>
              </a:rPr>
              <a:t>Largest subgroup - elevated social anxiety and paranoia (21%, n=124)</a:t>
            </a:r>
          </a:p>
          <a:p>
            <a:endParaRPr lang="en-GB" sz="2600" dirty="0">
              <a:solidFill>
                <a:srgbClr val="2E2E2E"/>
              </a:solidFill>
              <a:latin typeface="Calibri body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600" dirty="0">
                <a:solidFill>
                  <a:srgbClr val="2E2E2E"/>
                </a:solidFill>
                <a:effectLst/>
                <a:latin typeface="Calibri body"/>
                <a:ea typeface="Calibri" panose="020F0502020204030204" pitchFamily="34" charset="0"/>
                <a:cs typeface="Calibri" panose="020F0502020204030204" pitchFamily="34" charset="0"/>
              </a:rPr>
              <a:t>Next, high social anxiety only (14%, n=84</a:t>
            </a:r>
            <a:r>
              <a:rPr lang="en-GB" sz="2600" dirty="0">
                <a:solidFill>
                  <a:srgbClr val="2E2E2E"/>
                </a:solidFill>
                <a:latin typeface="Calibri body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GB" sz="2600" dirty="0">
              <a:solidFill>
                <a:srgbClr val="2E2E2E"/>
              </a:solidFill>
              <a:effectLst/>
              <a:latin typeface="Calibri body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600" dirty="0">
                <a:solidFill>
                  <a:srgbClr val="2E2E2E"/>
                </a:solidFill>
                <a:effectLst/>
                <a:latin typeface="Calibri body"/>
                <a:ea typeface="Calibri" panose="020F0502020204030204" pitchFamily="34" charset="0"/>
                <a:cs typeface="Calibri" panose="020F0502020204030204" pitchFamily="34" charset="0"/>
              </a:rPr>
              <a:t>Participants with only high Ideas of reference and/or ideas of persecution were considerably less prevalent (6%, n=39)</a:t>
            </a:r>
            <a:endParaRPr lang="en-GB" sz="2600" dirty="0">
              <a:latin typeface="Calibri body"/>
            </a:endParaRPr>
          </a:p>
        </p:txBody>
      </p:sp>
    </p:spTree>
    <p:extLst>
      <p:ext uri="{BB962C8B-B14F-4D97-AF65-F5344CB8AC3E}">
        <p14:creationId xmlns:p14="http://schemas.microsoft.com/office/powerpoint/2010/main" val="350339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26936"/>
            <a:ext cx="13004800" cy="10475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A9B8D80-279E-B4DB-6032-AE42CCD07268}"/>
              </a:ext>
            </a:extLst>
          </p:cNvPr>
          <p:cNvSpPr txBox="1">
            <a:spLocks/>
          </p:cNvSpPr>
          <p:nvPr/>
        </p:nvSpPr>
        <p:spPr bwMode="auto">
          <a:xfrm>
            <a:off x="593634" y="915153"/>
            <a:ext cx="11958320" cy="105932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en-US" sz="4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Psychosocial risk: ALE, Bullying, discrimination 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graph of a bar graph&#10;&#10;Description automatically generated with medium confidence">
            <a:extLst>
              <a:ext uri="{FF2B5EF4-FFF2-40B4-BE49-F238E27FC236}">
                <a16:creationId xmlns:a16="http://schemas.microsoft.com/office/drawing/2014/main" id="{F7EB39DD-FFDB-6808-4A97-4661EEFB62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364" y="3166354"/>
            <a:ext cx="11632071" cy="4681908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383F7E-009F-5C59-C653-B97B616CD8D7}"/>
              </a:ext>
            </a:extLst>
          </p:cNvPr>
          <p:cNvSpPr txBox="1"/>
          <p:nvPr/>
        </p:nvSpPr>
        <p:spPr>
          <a:xfrm>
            <a:off x="686364" y="8460432"/>
            <a:ext cx="11216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For this cluster, those with paranoia with or with SA had significantly higher scores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C58C3A-41BC-F02D-2DC1-D9E22360B641}"/>
              </a:ext>
            </a:extLst>
          </p:cNvPr>
          <p:cNvSpPr txBox="1"/>
          <p:nvPr/>
        </p:nvSpPr>
        <p:spPr>
          <a:xfrm>
            <a:off x="2454443" y="2490937"/>
            <a:ext cx="5775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200" dirty="0"/>
              <a:t> *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102A19-5137-14FA-1996-5B2EB9D6559D}"/>
              </a:ext>
            </a:extLst>
          </p:cNvPr>
          <p:cNvCxnSpPr/>
          <p:nvPr/>
        </p:nvCxnSpPr>
        <p:spPr>
          <a:xfrm>
            <a:off x="2807369" y="3166354"/>
            <a:ext cx="0" cy="418093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C7B009F-490A-ED08-E499-5D80CF9421A7}"/>
              </a:ext>
            </a:extLst>
          </p:cNvPr>
          <p:cNvSpPr txBox="1"/>
          <p:nvPr/>
        </p:nvSpPr>
        <p:spPr>
          <a:xfrm>
            <a:off x="5574633" y="6076348"/>
            <a:ext cx="5775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200" dirty="0"/>
              <a:t> 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AEFD4D-00F5-D3EB-4D1B-57616D8B3367}"/>
              </a:ext>
            </a:extLst>
          </p:cNvPr>
          <p:cNvSpPr txBox="1"/>
          <p:nvPr/>
        </p:nvSpPr>
        <p:spPr>
          <a:xfrm>
            <a:off x="9619918" y="5337684"/>
            <a:ext cx="5775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200" dirty="0"/>
              <a:t> *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BCA195-9BEC-9546-7AAC-D89763A44D2A}"/>
              </a:ext>
            </a:extLst>
          </p:cNvPr>
          <p:cNvCxnSpPr/>
          <p:nvPr/>
        </p:nvCxnSpPr>
        <p:spPr>
          <a:xfrm>
            <a:off x="6761748" y="3166354"/>
            <a:ext cx="0" cy="418093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043D54F-385E-AF4A-504B-8FBB83D47EE2}"/>
              </a:ext>
            </a:extLst>
          </p:cNvPr>
          <p:cNvCxnSpPr/>
          <p:nvPr/>
        </p:nvCxnSpPr>
        <p:spPr>
          <a:xfrm>
            <a:off x="10676022" y="2922839"/>
            <a:ext cx="0" cy="418093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AB0AE4C-DDDF-017D-C532-C46D2E4FE9DA}"/>
              </a:ext>
            </a:extLst>
          </p:cNvPr>
          <p:cNvSpPr txBox="1"/>
          <p:nvPr/>
        </p:nvSpPr>
        <p:spPr>
          <a:xfrm>
            <a:off x="10331121" y="2414594"/>
            <a:ext cx="5775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200" dirty="0"/>
              <a:t> *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DA3F9C-D7F9-9DCB-0DA6-CA31C3D30CE3}"/>
              </a:ext>
            </a:extLst>
          </p:cNvPr>
          <p:cNvSpPr txBox="1"/>
          <p:nvPr/>
        </p:nvSpPr>
        <p:spPr>
          <a:xfrm>
            <a:off x="6432886" y="2462490"/>
            <a:ext cx="5775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200" dirty="0"/>
              <a:t> *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A3F8AE60-D807-EFB9-C665-20BF3811AE12}"/>
              </a:ext>
            </a:extLst>
          </p:cNvPr>
          <p:cNvCxnSpPr/>
          <p:nvPr/>
        </p:nvCxnSpPr>
        <p:spPr>
          <a:xfrm flipH="1">
            <a:off x="3852007" y="2414594"/>
            <a:ext cx="457200" cy="8327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DB8FDF3-D603-DE8E-AD06-2E24AB11B89A}"/>
              </a:ext>
            </a:extLst>
          </p:cNvPr>
          <p:cNvCxnSpPr/>
          <p:nvPr/>
        </p:nvCxnSpPr>
        <p:spPr>
          <a:xfrm flipH="1">
            <a:off x="7649024" y="2394850"/>
            <a:ext cx="457200" cy="8327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CAF44CF-7495-12F6-30B9-A9A401507847}"/>
              </a:ext>
            </a:extLst>
          </p:cNvPr>
          <p:cNvCxnSpPr/>
          <p:nvPr/>
        </p:nvCxnSpPr>
        <p:spPr>
          <a:xfrm flipH="1">
            <a:off x="11446042" y="2349860"/>
            <a:ext cx="457200" cy="8327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4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26936"/>
            <a:ext cx="13004800" cy="10475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63BD7A-D7A4-9A62-B084-6ABC145F5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34" y="915153"/>
            <a:ext cx="11958320" cy="10593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Distress, school membership, anxious attachment</a:t>
            </a:r>
          </a:p>
        </p:txBody>
      </p:sp>
      <p:pic>
        <p:nvPicPr>
          <p:cNvPr id="4" name="Content Placeholder 3" descr="A graph of different sizes and numbers&#10;&#10;Description automatically generated with medium confidence">
            <a:extLst>
              <a:ext uri="{FF2B5EF4-FFF2-40B4-BE49-F238E27FC236}">
                <a16:creationId xmlns:a16="http://schemas.microsoft.com/office/drawing/2014/main" id="{8D1D2DF6-5B7E-9D77-80C7-CF7BB26E6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364" y="3166354"/>
            <a:ext cx="11632071" cy="4681908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40F066-028F-EE42-A457-09E49C1417B3}"/>
              </a:ext>
            </a:extLst>
          </p:cNvPr>
          <p:cNvSpPr txBox="1"/>
          <p:nvPr/>
        </p:nvSpPr>
        <p:spPr>
          <a:xfrm>
            <a:off x="266241" y="8380388"/>
            <a:ext cx="1261310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600" dirty="0">
                <a:solidFill>
                  <a:srgbClr val="2E2E2E"/>
                </a:solidFill>
                <a:effectLst/>
                <a:latin typeface="Calibri body"/>
                <a:ea typeface="Calibri" panose="020F0502020204030204" pitchFamily="34" charset="0"/>
                <a:cs typeface="Calibri" panose="020F0502020204030204" pitchFamily="34" charset="0"/>
              </a:rPr>
              <a:t>Both-low group showed most favourable mean scores, both-high group showing the least favourable mean scores</a:t>
            </a:r>
            <a:endParaRPr lang="en-GB" sz="2600" dirty="0">
              <a:latin typeface="Calibri body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C9BF317-22F1-DC79-FB6A-719A9E5DAE0E}"/>
              </a:ext>
            </a:extLst>
          </p:cNvPr>
          <p:cNvCxnSpPr/>
          <p:nvPr/>
        </p:nvCxnSpPr>
        <p:spPr>
          <a:xfrm flipH="1">
            <a:off x="4343400" y="2498271"/>
            <a:ext cx="457200" cy="8327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39F27C7-06DB-693B-3FBA-1AD7ED866DB0}"/>
              </a:ext>
            </a:extLst>
          </p:cNvPr>
          <p:cNvCxnSpPr/>
          <p:nvPr/>
        </p:nvCxnSpPr>
        <p:spPr>
          <a:xfrm flipH="1">
            <a:off x="8140417" y="2478527"/>
            <a:ext cx="457200" cy="8327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DCCBE76-E265-0F77-C4EB-8D9723F7953A}"/>
              </a:ext>
            </a:extLst>
          </p:cNvPr>
          <p:cNvCxnSpPr/>
          <p:nvPr/>
        </p:nvCxnSpPr>
        <p:spPr>
          <a:xfrm flipH="1">
            <a:off x="11937435" y="2433537"/>
            <a:ext cx="457200" cy="83275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21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7926C8-F933-1AED-E01F-0CC03B917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480586-CD54-7F64-EBB0-B914AF877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926936"/>
            <a:ext cx="13004800" cy="10475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DC6CC8-B046-C412-62FB-836E0207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10" y="915153"/>
            <a:ext cx="11958320" cy="10593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  <a:latin typeface="Calibri (Body)"/>
              </a:rPr>
              <a:t>Family context</a:t>
            </a: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C79351-0D80-9022-2724-C9CD0C079AFC}"/>
              </a:ext>
            </a:extLst>
          </p:cNvPr>
          <p:cNvSpPr txBox="1"/>
          <p:nvPr/>
        </p:nvSpPr>
        <p:spPr>
          <a:xfrm>
            <a:off x="187910" y="8942049"/>
            <a:ext cx="125976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Kingston et al., (2023). A child-parent dyad study on adolescent paranoia and the influence of adverse life events, bullying, parenting stress and family support. Schizophrenia Bulletin, </a:t>
            </a:r>
            <a:r>
              <a:rPr lang="it-IT" i="0" dirty="0">
                <a:effectLst/>
                <a:latin typeface="BlinkMacSystemFont"/>
              </a:rPr>
              <a:t>29;49(6):1486-1493.  doi: 10.1093/schbul/sbad119.</a:t>
            </a:r>
            <a:endParaRPr lang="en-GB" i="0" dirty="0">
              <a:effectLst/>
              <a:latin typeface="BlinkMacSystemFont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D35A33-2208-B199-58D0-CE4AE779D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584" y="2043768"/>
            <a:ext cx="12597648" cy="67873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latin typeface="Calibri (Body)"/>
            </a:endParaRPr>
          </a:p>
          <a:p>
            <a:r>
              <a:rPr lang="en-GB" dirty="0">
                <a:latin typeface="Calibri (Body)"/>
              </a:rPr>
              <a:t>N=142 adolescent and parent dyads</a:t>
            </a:r>
          </a:p>
          <a:p>
            <a:r>
              <a:rPr lang="en-GB" dirty="0">
                <a:latin typeface="Calibri (Body)"/>
              </a:rPr>
              <a:t>ALE and bullying were significantly associated with paranoia </a:t>
            </a:r>
            <a:r>
              <a:rPr lang="en-GB" dirty="0">
                <a:effectLst/>
                <a:latin typeface="Calibri (Body)"/>
                <a:ea typeface="Calibri" panose="020F0502020204030204" pitchFamily="34" charset="0"/>
              </a:rPr>
              <a:t>(r=.21 &amp; r=.61)</a:t>
            </a:r>
          </a:p>
          <a:p>
            <a:r>
              <a:rPr lang="en-GB" dirty="0">
                <a:latin typeface="Calibri (Body)"/>
                <a:ea typeface="Calibri" panose="020F0502020204030204" pitchFamily="34" charset="0"/>
              </a:rPr>
              <a:t>A</a:t>
            </a:r>
            <a:r>
              <a:rPr lang="en-GB" dirty="0">
                <a:effectLst/>
                <a:latin typeface="Calibri (Body)"/>
                <a:ea typeface="Calibri" panose="020F0502020204030204" pitchFamily="34" charset="0"/>
              </a:rPr>
              <a:t>dolescent paranoid beliefs were significantly associated with parental stress (r=.32)</a:t>
            </a:r>
          </a:p>
          <a:p>
            <a:pPr marL="0" indent="0">
              <a:buNone/>
            </a:pPr>
            <a:endParaRPr lang="en-GB" sz="3800" dirty="0">
              <a:latin typeface="Calibri (Body)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F965FE5-1417-7EC9-CDB0-B3CD701454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9868495"/>
              </p:ext>
            </p:extLst>
          </p:nvPr>
        </p:nvGraphicFramePr>
        <p:xfrm>
          <a:off x="567716" y="4203032"/>
          <a:ext cx="7071007" cy="4363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966F35C-D069-DA9A-7355-7DD5A63C2F1A}"/>
              </a:ext>
            </a:extLst>
          </p:cNvPr>
          <p:cNvSpPr txBox="1"/>
          <p:nvPr/>
        </p:nvSpPr>
        <p:spPr>
          <a:xfrm>
            <a:off x="7839854" y="4512874"/>
            <a:ext cx="4945703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600" dirty="0">
                <a:ea typeface="Calibri" panose="020F0502020204030204" pitchFamily="34" charset="0"/>
              </a:rPr>
              <a:t>P</a:t>
            </a:r>
            <a:r>
              <a:rPr lang="en-GB" sz="2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arental stress sig. modified the ALEs-&gt; paranoia pathway </a:t>
            </a:r>
          </a:p>
          <a:p>
            <a:endParaRPr lang="en-GB" sz="2600" dirty="0"/>
          </a:p>
          <a:p>
            <a:r>
              <a:rPr lang="de-DE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 = .395, R</a:t>
            </a:r>
            <a:r>
              <a:rPr lang="de-DE" sz="260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 </a:t>
            </a:r>
            <a:r>
              <a:rPr lang="de-DE" sz="2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=.156, F = 4.97, p = .003</a:t>
            </a:r>
          </a:p>
          <a:p>
            <a:endParaRPr lang="en-GB" sz="26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sz="2600" dirty="0">
                <a:solidFill>
                  <a:srgbClr val="000000"/>
                </a:solidFill>
              </a:rPr>
              <a:t>Interaction effect B= .095, SE .046, t = 2.07, p = .04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88856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004800" cy="97536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Mental health of children and parents —a strong connection">
            <a:extLst>
              <a:ext uri="{FF2B5EF4-FFF2-40B4-BE49-F238E27FC236}">
                <a16:creationId xmlns:a16="http://schemas.microsoft.com/office/drawing/2014/main" id="{875EAB9C-CB3C-CAC6-8BD0-AD11A248D7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6" r="19667" b="-1"/>
          <a:stretch/>
        </p:blipFill>
        <p:spPr bwMode="auto">
          <a:xfrm>
            <a:off x="882227" y="2131342"/>
            <a:ext cx="5611706" cy="665141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noFill/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1" name="Group 3080">
            <a:extLst>
              <a:ext uri="{FF2B5EF4-FFF2-40B4-BE49-F238E27FC236}">
                <a16:creationId xmlns:a16="http://schemas.microsoft.com/office/drawing/2014/main" id="{0EAC7AFE-68C0-41EB-A1C7-108E60D7C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82227" y="6820319"/>
            <a:ext cx="5611706" cy="2006266"/>
            <a:chOff x="827088" y="4795537"/>
            <a:chExt cx="5260975" cy="1410656"/>
          </a:xfrm>
        </p:grpSpPr>
        <p:sp>
          <p:nvSpPr>
            <p:cNvPr id="3082" name="Freeform: Shape 3081">
              <a:extLst>
                <a:ext uri="{FF2B5EF4-FFF2-40B4-BE49-F238E27FC236}">
                  <a16:creationId xmlns:a16="http://schemas.microsoft.com/office/drawing/2014/main" id="{127393A7-D6DA-410B-8699-AA56B57BF7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83" name="Freeform: Shape 3082">
              <a:extLst>
                <a:ext uri="{FF2B5EF4-FFF2-40B4-BE49-F238E27FC236}">
                  <a16:creationId xmlns:a16="http://schemas.microsoft.com/office/drawing/2014/main" id="{8EC44C88-69E3-42EE-86E8-9B45F712B7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7088" y="4795537"/>
              <a:ext cx="5260975" cy="1410656"/>
            </a:xfrm>
            <a:custGeom>
              <a:avLst/>
              <a:gdLst>
                <a:gd name="connsiteX0" fmla="*/ 5260975 w 5260975"/>
                <a:gd name="connsiteY0" fmla="*/ 0 h 1410656"/>
                <a:gd name="connsiteX1" fmla="*/ 5260975 w 5260975"/>
                <a:gd name="connsiteY1" fmla="*/ 221634 h 1410656"/>
                <a:gd name="connsiteX2" fmla="*/ 5226503 w 5260975"/>
                <a:gd name="connsiteY2" fmla="*/ 237063 h 1410656"/>
                <a:gd name="connsiteX3" fmla="*/ 5206341 w 5260975"/>
                <a:gd name="connsiteY3" fmla="*/ 245128 h 1410656"/>
                <a:gd name="connsiteX4" fmla="*/ 5123287 w 5260975"/>
                <a:gd name="connsiteY4" fmla="*/ 297073 h 1410656"/>
                <a:gd name="connsiteX5" fmla="*/ 5048107 w 5260975"/>
                <a:gd name="connsiteY5" fmla="*/ 361307 h 1410656"/>
                <a:gd name="connsiteX6" fmla="*/ 4992899 w 5260975"/>
                <a:gd name="connsiteY6" fmla="*/ 437542 h 1410656"/>
                <a:gd name="connsiteX7" fmla="*/ 4977440 w 5260975"/>
                <a:gd name="connsiteY7" fmla="*/ 455690 h 1410656"/>
                <a:gd name="connsiteX8" fmla="*/ 4935193 w 5260975"/>
                <a:gd name="connsiteY8" fmla="*/ 478445 h 1410656"/>
                <a:gd name="connsiteX9" fmla="*/ 4897844 w 5260975"/>
                <a:gd name="connsiteY9" fmla="*/ 495535 h 1410656"/>
                <a:gd name="connsiteX10" fmla="*/ 4870767 w 5260975"/>
                <a:gd name="connsiteY10" fmla="*/ 514451 h 1410656"/>
                <a:gd name="connsiteX11" fmla="*/ 4847916 w 5260975"/>
                <a:gd name="connsiteY11" fmla="*/ 531830 h 1410656"/>
                <a:gd name="connsiteX12" fmla="*/ 4796163 w 5260975"/>
                <a:gd name="connsiteY12" fmla="*/ 576765 h 1410656"/>
                <a:gd name="connsiteX13" fmla="*/ 4738843 w 5260975"/>
                <a:gd name="connsiteY13" fmla="*/ 614691 h 1410656"/>
                <a:gd name="connsiteX14" fmla="*/ 4692755 w 5260975"/>
                <a:gd name="connsiteY14" fmla="*/ 661162 h 1410656"/>
                <a:gd name="connsiteX15" fmla="*/ 4673744 w 5260975"/>
                <a:gd name="connsiteY15" fmla="*/ 686318 h 1410656"/>
                <a:gd name="connsiteX16" fmla="*/ 4633801 w 5260975"/>
                <a:gd name="connsiteY16" fmla="*/ 703505 h 1410656"/>
                <a:gd name="connsiteX17" fmla="*/ 4590499 w 5260975"/>
                <a:gd name="connsiteY17" fmla="*/ 730389 h 1410656"/>
                <a:gd name="connsiteX18" fmla="*/ 4559773 w 5260975"/>
                <a:gd name="connsiteY18" fmla="*/ 757081 h 1410656"/>
                <a:gd name="connsiteX19" fmla="*/ 4536059 w 5260975"/>
                <a:gd name="connsiteY19" fmla="*/ 774940 h 1410656"/>
                <a:gd name="connsiteX20" fmla="*/ 4502549 w 5260975"/>
                <a:gd name="connsiteY20" fmla="*/ 792895 h 1410656"/>
                <a:gd name="connsiteX21" fmla="*/ 4468944 w 5260975"/>
                <a:gd name="connsiteY21" fmla="*/ 816419 h 1410656"/>
                <a:gd name="connsiteX22" fmla="*/ 4452622 w 5260975"/>
                <a:gd name="connsiteY22" fmla="*/ 830917 h 1410656"/>
                <a:gd name="connsiteX23" fmla="*/ 4421032 w 5260975"/>
                <a:gd name="connsiteY23" fmla="*/ 855016 h 1410656"/>
                <a:gd name="connsiteX24" fmla="*/ 4388483 w 5260975"/>
                <a:gd name="connsiteY24" fmla="*/ 877484 h 1410656"/>
                <a:gd name="connsiteX25" fmla="*/ 4327321 w 5260975"/>
                <a:gd name="connsiteY25" fmla="*/ 903216 h 1410656"/>
                <a:gd name="connsiteX26" fmla="*/ 4271633 w 5260975"/>
                <a:gd name="connsiteY26" fmla="*/ 941046 h 1410656"/>
                <a:gd name="connsiteX27" fmla="*/ 4227465 w 5260975"/>
                <a:gd name="connsiteY27" fmla="*/ 968698 h 1410656"/>
                <a:gd name="connsiteX28" fmla="*/ 4201733 w 5260975"/>
                <a:gd name="connsiteY28" fmla="*/ 986846 h 1410656"/>
                <a:gd name="connsiteX29" fmla="*/ 4154494 w 5260975"/>
                <a:gd name="connsiteY29" fmla="*/ 1027364 h 1410656"/>
                <a:gd name="connsiteX30" fmla="*/ 4081234 w 5260975"/>
                <a:gd name="connsiteY30" fmla="*/ 1069994 h 1410656"/>
                <a:gd name="connsiteX31" fmla="*/ 4036971 w 5260975"/>
                <a:gd name="connsiteY31" fmla="*/ 1093038 h 1410656"/>
                <a:gd name="connsiteX32" fmla="*/ 3941725 w 5260975"/>
                <a:gd name="connsiteY32" fmla="*/ 1127796 h 1410656"/>
                <a:gd name="connsiteX33" fmla="*/ 3910999 w 5260975"/>
                <a:gd name="connsiteY33" fmla="*/ 1140182 h 1410656"/>
                <a:gd name="connsiteX34" fmla="*/ 3875859 w 5260975"/>
                <a:gd name="connsiteY34" fmla="*/ 1148343 h 1410656"/>
                <a:gd name="connsiteX35" fmla="*/ 3819401 w 5260975"/>
                <a:gd name="connsiteY35" fmla="*/ 1167642 h 1410656"/>
                <a:gd name="connsiteX36" fmla="*/ 3709176 w 5260975"/>
                <a:gd name="connsiteY36" fmla="*/ 1200863 h 1410656"/>
                <a:gd name="connsiteX37" fmla="*/ 3684981 w 5260975"/>
                <a:gd name="connsiteY37" fmla="*/ 1205952 h 1410656"/>
                <a:gd name="connsiteX38" fmla="*/ 3623338 w 5260975"/>
                <a:gd name="connsiteY38" fmla="*/ 1227363 h 1410656"/>
                <a:gd name="connsiteX39" fmla="*/ 3586373 w 5260975"/>
                <a:gd name="connsiteY39" fmla="*/ 1241765 h 1410656"/>
                <a:gd name="connsiteX40" fmla="*/ 3555743 w 5260975"/>
                <a:gd name="connsiteY40" fmla="*/ 1250023 h 1410656"/>
                <a:gd name="connsiteX41" fmla="*/ 3528667 w 5260975"/>
                <a:gd name="connsiteY41" fmla="*/ 1253864 h 1410656"/>
                <a:gd name="connsiteX42" fmla="*/ 3457424 w 5260975"/>
                <a:gd name="connsiteY42" fmla="*/ 1272874 h 1410656"/>
                <a:gd name="connsiteX43" fmla="*/ 3429003 w 5260975"/>
                <a:gd name="connsiteY43" fmla="*/ 1280364 h 1410656"/>
                <a:gd name="connsiteX44" fmla="*/ 3355264 w 5260975"/>
                <a:gd name="connsiteY44" fmla="*/ 1306096 h 1410656"/>
                <a:gd name="connsiteX45" fmla="*/ 3292757 w 5260975"/>
                <a:gd name="connsiteY45" fmla="*/ 1323090 h 1410656"/>
                <a:gd name="connsiteX46" fmla="*/ 3266643 w 5260975"/>
                <a:gd name="connsiteY46" fmla="*/ 1331251 h 1410656"/>
                <a:gd name="connsiteX47" fmla="*/ 3206921 w 5260975"/>
                <a:gd name="connsiteY47" fmla="*/ 1344886 h 1410656"/>
                <a:gd name="connsiteX48" fmla="*/ 3173123 w 5260975"/>
                <a:gd name="connsiteY48" fmla="*/ 1354488 h 1410656"/>
                <a:gd name="connsiteX49" fmla="*/ 3090646 w 5260975"/>
                <a:gd name="connsiteY49" fmla="*/ 1365337 h 1410656"/>
                <a:gd name="connsiteX50" fmla="*/ 3005480 w 5260975"/>
                <a:gd name="connsiteY50" fmla="*/ 1375802 h 1410656"/>
                <a:gd name="connsiteX51" fmla="*/ 2958721 w 5260975"/>
                <a:gd name="connsiteY51" fmla="*/ 1379259 h 1410656"/>
                <a:gd name="connsiteX52" fmla="*/ 2917915 w 5260975"/>
                <a:gd name="connsiteY52" fmla="*/ 1384733 h 1410656"/>
                <a:gd name="connsiteX53" fmla="*/ 2882389 w 5260975"/>
                <a:gd name="connsiteY53" fmla="*/ 1388189 h 1410656"/>
                <a:gd name="connsiteX54" fmla="*/ 2825837 w 5260975"/>
                <a:gd name="connsiteY54" fmla="*/ 1395198 h 1410656"/>
                <a:gd name="connsiteX55" fmla="*/ 2802313 w 5260975"/>
                <a:gd name="connsiteY55" fmla="*/ 1397023 h 1410656"/>
                <a:gd name="connsiteX56" fmla="*/ 2746816 w 5260975"/>
                <a:gd name="connsiteY56" fmla="*/ 1396926 h 1410656"/>
                <a:gd name="connsiteX57" fmla="*/ 2727517 w 5260975"/>
                <a:gd name="connsiteY57" fmla="*/ 1395966 h 1410656"/>
                <a:gd name="connsiteX58" fmla="*/ 2690359 w 5260975"/>
                <a:gd name="connsiteY58" fmla="*/ 1384060 h 1410656"/>
                <a:gd name="connsiteX59" fmla="*/ 2685943 w 5260975"/>
                <a:gd name="connsiteY59" fmla="*/ 1383196 h 1410656"/>
                <a:gd name="connsiteX60" fmla="*/ 2661554 w 5260975"/>
                <a:gd name="connsiteY60" fmla="*/ 1378491 h 1410656"/>
                <a:gd name="connsiteX61" fmla="*/ 2648208 w 5260975"/>
                <a:gd name="connsiteY61" fmla="*/ 1376955 h 1410656"/>
                <a:gd name="connsiteX62" fmla="*/ 2597512 w 5260975"/>
                <a:gd name="connsiteY62" fmla="*/ 1367162 h 1410656"/>
                <a:gd name="connsiteX63" fmla="*/ 2568324 w 5260975"/>
                <a:gd name="connsiteY63" fmla="*/ 1362553 h 1410656"/>
                <a:gd name="connsiteX64" fmla="*/ 2544704 w 5260975"/>
                <a:gd name="connsiteY64" fmla="*/ 1363225 h 1410656"/>
                <a:gd name="connsiteX65" fmla="*/ 2503225 w 5260975"/>
                <a:gd name="connsiteY65" fmla="*/ 1364089 h 1410656"/>
                <a:gd name="connsiteX66" fmla="*/ 2489975 w 5260975"/>
                <a:gd name="connsiteY66" fmla="*/ 1366298 h 1410656"/>
                <a:gd name="connsiteX67" fmla="*/ 2430061 w 5260975"/>
                <a:gd name="connsiteY67" fmla="*/ 1359960 h 1410656"/>
                <a:gd name="connsiteX68" fmla="*/ 2395880 w 5260975"/>
                <a:gd name="connsiteY68" fmla="*/ 1359480 h 1410656"/>
                <a:gd name="connsiteX69" fmla="*/ 2357378 w 5260975"/>
                <a:gd name="connsiteY69" fmla="*/ 1351607 h 1410656"/>
                <a:gd name="connsiteX70" fmla="*/ 2346145 w 5260975"/>
                <a:gd name="connsiteY70" fmla="*/ 1351991 h 1410656"/>
                <a:gd name="connsiteX71" fmla="*/ 2333567 w 5260975"/>
                <a:gd name="connsiteY71" fmla="*/ 1352663 h 1410656"/>
                <a:gd name="connsiteX72" fmla="*/ 2294968 w 5260975"/>
                <a:gd name="connsiteY72" fmla="*/ 1353240 h 1410656"/>
                <a:gd name="connsiteX73" fmla="*/ 2271540 w 5260975"/>
                <a:gd name="connsiteY73" fmla="*/ 1356120 h 1410656"/>
                <a:gd name="connsiteX74" fmla="*/ 2226895 w 5260975"/>
                <a:gd name="connsiteY74" fmla="*/ 1354392 h 1410656"/>
                <a:gd name="connsiteX75" fmla="*/ 2210379 w 5260975"/>
                <a:gd name="connsiteY75" fmla="*/ 1356888 h 1410656"/>
                <a:gd name="connsiteX76" fmla="*/ 2168613 w 5260975"/>
                <a:gd name="connsiteY76" fmla="*/ 1357176 h 1410656"/>
                <a:gd name="connsiteX77" fmla="*/ 2131167 w 5260975"/>
                <a:gd name="connsiteY77" fmla="*/ 1355736 h 1410656"/>
                <a:gd name="connsiteX78" fmla="*/ 2095065 w 5260975"/>
                <a:gd name="connsiteY78" fmla="*/ 1356504 h 1410656"/>
                <a:gd name="connsiteX79" fmla="*/ 2069237 w 5260975"/>
                <a:gd name="connsiteY79" fmla="*/ 1359672 h 1410656"/>
                <a:gd name="connsiteX80" fmla="*/ 2041201 w 5260975"/>
                <a:gd name="connsiteY80" fmla="*/ 1361592 h 1410656"/>
                <a:gd name="connsiteX81" fmla="*/ 1963909 w 5260975"/>
                <a:gd name="connsiteY81" fmla="*/ 1373018 h 1410656"/>
                <a:gd name="connsiteX82" fmla="*/ 1949603 w 5260975"/>
                <a:gd name="connsiteY82" fmla="*/ 1370234 h 1410656"/>
                <a:gd name="connsiteX83" fmla="*/ 1868373 w 5260975"/>
                <a:gd name="connsiteY83" fmla="*/ 1367641 h 1410656"/>
                <a:gd name="connsiteX84" fmla="*/ 1850707 w 5260975"/>
                <a:gd name="connsiteY84" fmla="*/ 1367834 h 1410656"/>
                <a:gd name="connsiteX85" fmla="*/ 1803275 w 5260975"/>
                <a:gd name="connsiteY85" fmla="*/ 1356504 h 1410656"/>
                <a:gd name="connsiteX86" fmla="*/ 1730112 w 5260975"/>
                <a:gd name="connsiteY86" fmla="*/ 1374459 h 1410656"/>
                <a:gd name="connsiteX87" fmla="*/ 1661652 w 5260975"/>
                <a:gd name="connsiteY87" fmla="*/ 1396926 h 1410656"/>
                <a:gd name="connsiteX88" fmla="*/ 1653011 w 5260975"/>
                <a:gd name="connsiteY88" fmla="*/ 1399807 h 1410656"/>
                <a:gd name="connsiteX89" fmla="*/ 1628431 w 5260975"/>
                <a:gd name="connsiteY89" fmla="*/ 1404704 h 1410656"/>
                <a:gd name="connsiteX90" fmla="*/ 1597995 w 5260975"/>
                <a:gd name="connsiteY90" fmla="*/ 1406432 h 1410656"/>
                <a:gd name="connsiteX91" fmla="*/ 1559396 w 5260975"/>
                <a:gd name="connsiteY91" fmla="*/ 1410656 h 1410656"/>
                <a:gd name="connsiteX92" fmla="*/ 1528480 w 5260975"/>
                <a:gd name="connsiteY92" fmla="*/ 1405375 h 1410656"/>
                <a:gd name="connsiteX93" fmla="*/ 1485272 w 5260975"/>
                <a:gd name="connsiteY93" fmla="*/ 1397502 h 1410656"/>
                <a:gd name="connsiteX94" fmla="*/ 1444562 w 5260975"/>
                <a:gd name="connsiteY94" fmla="*/ 1390013 h 1410656"/>
                <a:gd name="connsiteX95" fmla="*/ 1431696 w 5260975"/>
                <a:gd name="connsiteY95" fmla="*/ 1398846 h 1410656"/>
                <a:gd name="connsiteX96" fmla="*/ 1411821 w 5260975"/>
                <a:gd name="connsiteY96" fmla="*/ 1406527 h 1410656"/>
                <a:gd name="connsiteX97" fmla="*/ 1389738 w 5260975"/>
                <a:gd name="connsiteY97" fmla="*/ 1397310 h 1410656"/>
                <a:gd name="connsiteX98" fmla="*/ 1338081 w 5260975"/>
                <a:gd name="connsiteY98" fmla="*/ 1378204 h 1410656"/>
                <a:gd name="connsiteX99" fmla="*/ 1305436 w 5260975"/>
                <a:gd name="connsiteY99" fmla="*/ 1377339 h 1410656"/>
                <a:gd name="connsiteX100" fmla="*/ 1234481 w 5260975"/>
                <a:gd name="connsiteY100" fmla="*/ 1369178 h 1410656"/>
                <a:gd name="connsiteX101" fmla="*/ 1188106 w 5260975"/>
                <a:gd name="connsiteY101" fmla="*/ 1357560 h 1410656"/>
                <a:gd name="connsiteX102" fmla="*/ 1154790 w 5260975"/>
                <a:gd name="connsiteY102" fmla="*/ 1344406 h 1410656"/>
                <a:gd name="connsiteX103" fmla="*/ 1107069 w 5260975"/>
                <a:gd name="connsiteY103" fmla="*/ 1327219 h 1410656"/>
                <a:gd name="connsiteX104" fmla="*/ 1059158 w 5260975"/>
                <a:gd name="connsiteY104" fmla="*/ 1318290 h 1410656"/>
                <a:gd name="connsiteX105" fmla="*/ 1024496 w 5260975"/>
                <a:gd name="connsiteY105" fmla="*/ 1307056 h 1410656"/>
                <a:gd name="connsiteX106" fmla="*/ 982153 w 5260975"/>
                <a:gd name="connsiteY106" fmla="*/ 1299374 h 1410656"/>
                <a:gd name="connsiteX107" fmla="*/ 946628 w 5260975"/>
                <a:gd name="connsiteY107" fmla="*/ 1299087 h 1410656"/>
                <a:gd name="connsiteX108" fmla="*/ 890939 w 5260975"/>
                <a:gd name="connsiteY108" fmla="*/ 1300431 h 1410656"/>
                <a:gd name="connsiteX109" fmla="*/ 822769 w 5260975"/>
                <a:gd name="connsiteY109" fmla="*/ 1277196 h 1410656"/>
                <a:gd name="connsiteX110" fmla="*/ 795212 w 5260975"/>
                <a:gd name="connsiteY110" fmla="*/ 1272010 h 1410656"/>
                <a:gd name="connsiteX111" fmla="*/ 769288 w 5260975"/>
                <a:gd name="connsiteY111" fmla="*/ 1269610 h 1410656"/>
                <a:gd name="connsiteX112" fmla="*/ 714271 w 5260975"/>
                <a:gd name="connsiteY112" fmla="*/ 1254152 h 1410656"/>
                <a:gd name="connsiteX113" fmla="*/ 691900 w 5260975"/>
                <a:gd name="connsiteY113" fmla="*/ 1249062 h 1410656"/>
                <a:gd name="connsiteX114" fmla="*/ 660598 w 5260975"/>
                <a:gd name="connsiteY114" fmla="*/ 1249159 h 1410656"/>
                <a:gd name="connsiteX115" fmla="*/ 603662 w 5260975"/>
                <a:gd name="connsiteY115" fmla="*/ 1242054 h 1410656"/>
                <a:gd name="connsiteX116" fmla="*/ 546821 w 5260975"/>
                <a:gd name="connsiteY116" fmla="*/ 1221314 h 1410656"/>
                <a:gd name="connsiteX117" fmla="*/ 522721 w 5260975"/>
                <a:gd name="connsiteY117" fmla="*/ 1223330 h 1410656"/>
                <a:gd name="connsiteX118" fmla="*/ 514080 w 5260975"/>
                <a:gd name="connsiteY118" fmla="*/ 1222851 h 1410656"/>
                <a:gd name="connsiteX119" fmla="*/ 436404 w 5260975"/>
                <a:gd name="connsiteY119" fmla="*/ 1211424 h 1410656"/>
                <a:gd name="connsiteX120" fmla="*/ 428626 w 5260975"/>
                <a:gd name="connsiteY120" fmla="*/ 1210177 h 1410656"/>
                <a:gd name="connsiteX121" fmla="*/ 392141 w 5260975"/>
                <a:gd name="connsiteY121" fmla="*/ 1199999 h 1410656"/>
                <a:gd name="connsiteX122" fmla="*/ 300157 w 5260975"/>
                <a:gd name="connsiteY122" fmla="*/ 1193662 h 1410656"/>
                <a:gd name="connsiteX123" fmla="*/ 294493 w 5260975"/>
                <a:gd name="connsiteY123" fmla="*/ 1192894 h 1410656"/>
                <a:gd name="connsiteX124" fmla="*/ 263671 w 5260975"/>
                <a:gd name="connsiteY124" fmla="*/ 1197982 h 1410656"/>
                <a:gd name="connsiteX125" fmla="*/ 248406 w 5260975"/>
                <a:gd name="connsiteY125" fmla="*/ 1205184 h 1410656"/>
                <a:gd name="connsiteX126" fmla="*/ 224594 w 5260975"/>
                <a:gd name="connsiteY126" fmla="*/ 1212673 h 1410656"/>
                <a:gd name="connsiteX127" fmla="*/ 200398 w 5260975"/>
                <a:gd name="connsiteY127" fmla="*/ 1215458 h 1410656"/>
                <a:gd name="connsiteX128" fmla="*/ 159783 w 5260975"/>
                <a:gd name="connsiteY128" fmla="*/ 1204127 h 1410656"/>
                <a:gd name="connsiteX129" fmla="*/ 144997 w 5260975"/>
                <a:gd name="connsiteY129" fmla="*/ 1202975 h 1410656"/>
                <a:gd name="connsiteX130" fmla="*/ 112064 w 5260975"/>
                <a:gd name="connsiteY130" fmla="*/ 1197503 h 1410656"/>
                <a:gd name="connsiteX131" fmla="*/ 83259 w 5260975"/>
                <a:gd name="connsiteY131" fmla="*/ 1197887 h 1410656"/>
                <a:gd name="connsiteX132" fmla="*/ 60120 w 5260975"/>
                <a:gd name="connsiteY132" fmla="*/ 1206624 h 1410656"/>
                <a:gd name="connsiteX133" fmla="*/ 26514 w 5260975"/>
                <a:gd name="connsiteY133" fmla="*/ 1208352 h 1410656"/>
                <a:gd name="connsiteX134" fmla="*/ 4814 w 5260975"/>
                <a:gd name="connsiteY134" fmla="*/ 1202015 h 1410656"/>
                <a:gd name="connsiteX135" fmla="*/ 398 w 5260975"/>
                <a:gd name="connsiteY135" fmla="*/ 1201152 h 1410656"/>
                <a:gd name="connsiteX136" fmla="*/ 0 w 5260975"/>
                <a:gd name="connsiteY136" fmla="*/ 1201150 h 1410656"/>
                <a:gd name="connsiteX137" fmla="*/ 0 w 5260975"/>
                <a:gd name="connsiteY137" fmla="*/ 1004512 h 1410656"/>
                <a:gd name="connsiteX138" fmla="*/ 30355 w 5260975"/>
                <a:gd name="connsiteY138" fmla="*/ 1002784 h 1410656"/>
                <a:gd name="connsiteX139" fmla="*/ 52151 w 5260975"/>
                <a:gd name="connsiteY139" fmla="*/ 997695 h 1410656"/>
                <a:gd name="connsiteX140" fmla="*/ 64248 w 5260975"/>
                <a:gd name="connsiteY140" fmla="*/ 994430 h 1410656"/>
                <a:gd name="connsiteX141" fmla="*/ 126370 w 5260975"/>
                <a:gd name="connsiteY141" fmla="*/ 985405 h 1410656"/>
                <a:gd name="connsiteX142" fmla="*/ 154022 w 5260975"/>
                <a:gd name="connsiteY142" fmla="*/ 975708 h 1410656"/>
                <a:gd name="connsiteX143" fmla="*/ 161512 w 5260975"/>
                <a:gd name="connsiteY143" fmla="*/ 974268 h 1410656"/>
                <a:gd name="connsiteX144" fmla="*/ 202510 w 5260975"/>
                <a:gd name="connsiteY144" fmla="*/ 978300 h 1410656"/>
                <a:gd name="connsiteX145" fmla="*/ 233235 w 5260975"/>
                <a:gd name="connsiteY145" fmla="*/ 993950 h 1410656"/>
                <a:gd name="connsiteX146" fmla="*/ 239188 w 5260975"/>
                <a:gd name="connsiteY146" fmla="*/ 999231 h 1410656"/>
                <a:gd name="connsiteX147" fmla="*/ 324834 w 5260975"/>
                <a:gd name="connsiteY147" fmla="*/ 997407 h 1410656"/>
                <a:gd name="connsiteX148" fmla="*/ 337987 w 5260975"/>
                <a:gd name="connsiteY148" fmla="*/ 995198 h 1410656"/>
                <a:gd name="connsiteX149" fmla="*/ 401550 w 5260975"/>
                <a:gd name="connsiteY149" fmla="*/ 1004416 h 1410656"/>
                <a:gd name="connsiteX150" fmla="*/ 420081 w 5260975"/>
                <a:gd name="connsiteY150" fmla="*/ 1006240 h 1410656"/>
                <a:gd name="connsiteX151" fmla="*/ 486523 w 5260975"/>
                <a:gd name="connsiteY151" fmla="*/ 1014498 h 1410656"/>
                <a:gd name="connsiteX152" fmla="*/ 495932 w 5260975"/>
                <a:gd name="connsiteY152" fmla="*/ 1006817 h 1410656"/>
                <a:gd name="connsiteX153" fmla="*/ 523009 w 5260975"/>
                <a:gd name="connsiteY153" fmla="*/ 987517 h 1410656"/>
                <a:gd name="connsiteX154" fmla="*/ 576393 w 5260975"/>
                <a:gd name="connsiteY154" fmla="*/ 970427 h 1410656"/>
                <a:gd name="connsiteX155" fmla="*/ 590892 w 5260975"/>
                <a:gd name="connsiteY155" fmla="*/ 971387 h 1410656"/>
                <a:gd name="connsiteX156" fmla="*/ 627569 w 5260975"/>
                <a:gd name="connsiteY156" fmla="*/ 999904 h 1410656"/>
                <a:gd name="connsiteX157" fmla="*/ 645429 w 5260975"/>
                <a:gd name="connsiteY157" fmla="*/ 1011329 h 1410656"/>
                <a:gd name="connsiteX158" fmla="*/ 696125 w 5260975"/>
                <a:gd name="connsiteY158" fmla="*/ 1032356 h 1410656"/>
                <a:gd name="connsiteX159" fmla="*/ 700349 w 5260975"/>
                <a:gd name="connsiteY159" fmla="*/ 1036197 h 1410656"/>
                <a:gd name="connsiteX160" fmla="*/ 737795 w 5260975"/>
                <a:gd name="connsiteY160" fmla="*/ 1081804 h 1410656"/>
                <a:gd name="connsiteX161" fmla="*/ 746244 w 5260975"/>
                <a:gd name="connsiteY161" fmla="*/ 1089581 h 1410656"/>
                <a:gd name="connsiteX162" fmla="*/ 756422 w 5260975"/>
                <a:gd name="connsiteY162" fmla="*/ 1101680 h 1410656"/>
                <a:gd name="connsiteX163" fmla="*/ 788202 w 5260975"/>
                <a:gd name="connsiteY163" fmla="*/ 1125108 h 1410656"/>
                <a:gd name="connsiteX164" fmla="*/ 827569 w 5260975"/>
                <a:gd name="connsiteY164" fmla="*/ 1132596 h 1410656"/>
                <a:gd name="connsiteX165" fmla="*/ 875097 w 5260975"/>
                <a:gd name="connsiteY165" fmla="*/ 1144022 h 1410656"/>
                <a:gd name="connsiteX166" fmla="*/ 894972 w 5260975"/>
                <a:gd name="connsiteY166" fmla="*/ 1151704 h 1410656"/>
                <a:gd name="connsiteX167" fmla="*/ 948260 w 5260975"/>
                <a:gd name="connsiteY167" fmla="*/ 1166298 h 1410656"/>
                <a:gd name="connsiteX168" fmla="*/ 986282 w 5260975"/>
                <a:gd name="connsiteY168" fmla="*/ 1178588 h 1410656"/>
                <a:gd name="connsiteX169" fmla="*/ 1041107 w 5260975"/>
                <a:gd name="connsiteY169" fmla="*/ 1185789 h 1410656"/>
                <a:gd name="connsiteX170" fmla="*/ 1067703 w 5260975"/>
                <a:gd name="connsiteY170" fmla="*/ 1186076 h 1410656"/>
                <a:gd name="connsiteX171" fmla="*/ 1116574 w 5260975"/>
                <a:gd name="connsiteY171" fmla="*/ 1222946 h 1410656"/>
                <a:gd name="connsiteX172" fmla="*/ 1155557 w 5260975"/>
                <a:gd name="connsiteY172" fmla="*/ 1247335 h 1410656"/>
                <a:gd name="connsiteX173" fmla="*/ 1196556 w 5260975"/>
                <a:gd name="connsiteY173" fmla="*/ 1235525 h 1410656"/>
                <a:gd name="connsiteX174" fmla="*/ 1207693 w 5260975"/>
                <a:gd name="connsiteY174" fmla="*/ 1224387 h 1410656"/>
                <a:gd name="connsiteX175" fmla="*/ 1274904 w 5260975"/>
                <a:gd name="connsiteY175" fmla="*/ 1213826 h 1410656"/>
                <a:gd name="connsiteX176" fmla="*/ 1370919 w 5260975"/>
                <a:gd name="connsiteY176" fmla="*/ 1213442 h 1410656"/>
                <a:gd name="connsiteX177" fmla="*/ 1530593 w 5260975"/>
                <a:gd name="connsiteY177" fmla="*/ 1189437 h 1410656"/>
                <a:gd name="connsiteX178" fmla="*/ 1558436 w 5260975"/>
                <a:gd name="connsiteY178" fmla="*/ 1178299 h 1410656"/>
                <a:gd name="connsiteX179" fmla="*/ 1589737 w 5260975"/>
                <a:gd name="connsiteY179" fmla="*/ 1175515 h 1410656"/>
                <a:gd name="connsiteX180" fmla="*/ 1601740 w 5260975"/>
                <a:gd name="connsiteY180" fmla="*/ 1182333 h 1410656"/>
                <a:gd name="connsiteX181" fmla="*/ 1654259 w 5260975"/>
                <a:gd name="connsiteY181" fmla="*/ 1192510 h 1410656"/>
                <a:gd name="connsiteX182" fmla="*/ 1664246 w 5260975"/>
                <a:gd name="connsiteY182" fmla="*/ 1192702 h 1410656"/>
                <a:gd name="connsiteX183" fmla="*/ 1698427 w 5260975"/>
                <a:gd name="connsiteY183" fmla="*/ 1188381 h 1410656"/>
                <a:gd name="connsiteX184" fmla="*/ 1730112 w 5260975"/>
                <a:gd name="connsiteY184" fmla="*/ 1185885 h 1410656"/>
                <a:gd name="connsiteX185" fmla="*/ 1809996 w 5260975"/>
                <a:gd name="connsiteY185" fmla="*/ 1194046 h 1410656"/>
                <a:gd name="connsiteX186" fmla="*/ 1871254 w 5260975"/>
                <a:gd name="connsiteY186" fmla="*/ 1192126 h 1410656"/>
                <a:gd name="connsiteX187" fmla="*/ 1899482 w 5260975"/>
                <a:gd name="connsiteY187" fmla="*/ 1194046 h 1410656"/>
                <a:gd name="connsiteX188" fmla="*/ 1915420 w 5260975"/>
                <a:gd name="connsiteY188" fmla="*/ 1196927 h 1410656"/>
                <a:gd name="connsiteX189" fmla="*/ 1951522 w 5260975"/>
                <a:gd name="connsiteY189" fmla="*/ 1216994 h 1410656"/>
                <a:gd name="connsiteX190" fmla="*/ 1971302 w 5260975"/>
                <a:gd name="connsiteY190" fmla="*/ 1221507 h 1410656"/>
                <a:gd name="connsiteX191" fmla="*/ 2030831 w 5260975"/>
                <a:gd name="connsiteY191" fmla="*/ 1221123 h 1410656"/>
                <a:gd name="connsiteX192" fmla="*/ 2120125 w 5260975"/>
                <a:gd name="connsiteY192" fmla="*/ 1190878 h 1410656"/>
                <a:gd name="connsiteX193" fmla="*/ 2129439 w 5260975"/>
                <a:gd name="connsiteY193" fmla="*/ 1186845 h 1410656"/>
                <a:gd name="connsiteX194" fmla="*/ 2174854 w 5260975"/>
                <a:gd name="connsiteY194" fmla="*/ 1181852 h 1410656"/>
                <a:gd name="connsiteX195" fmla="*/ 2205674 w 5260975"/>
                <a:gd name="connsiteY195" fmla="*/ 1188669 h 1410656"/>
                <a:gd name="connsiteX196" fmla="*/ 2247634 w 5260975"/>
                <a:gd name="connsiteY196" fmla="*/ 1202784 h 1410656"/>
                <a:gd name="connsiteX197" fmla="*/ 2285367 w 5260975"/>
                <a:gd name="connsiteY197" fmla="*/ 1214594 h 1410656"/>
                <a:gd name="connsiteX198" fmla="*/ 2312827 w 5260975"/>
                <a:gd name="connsiteY198" fmla="*/ 1227939 h 1410656"/>
                <a:gd name="connsiteX199" fmla="*/ 2375622 w 5260975"/>
                <a:gd name="connsiteY199" fmla="*/ 1237733 h 1410656"/>
                <a:gd name="connsiteX200" fmla="*/ 2382151 w 5260975"/>
                <a:gd name="connsiteY200" fmla="*/ 1239365 h 1410656"/>
                <a:gd name="connsiteX201" fmla="*/ 2429390 w 5260975"/>
                <a:gd name="connsiteY201" fmla="*/ 1227459 h 1410656"/>
                <a:gd name="connsiteX202" fmla="*/ 2486134 w 5260975"/>
                <a:gd name="connsiteY202" fmla="*/ 1215362 h 1410656"/>
                <a:gd name="connsiteX203" fmla="*/ 2506394 w 5260975"/>
                <a:gd name="connsiteY203" fmla="*/ 1219490 h 1410656"/>
                <a:gd name="connsiteX204" fmla="*/ 2534142 w 5260975"/>
                <a:gd name="connsiteY204" fmla="*/ 1225347 h 1410656"/>
                <a:gd name="connsiteX205" fmla="*/ 2559874 w 5260975"/>
                <a:gd name="connsiteY205" fmla="*/ 1222275 h 1410656"/>
                <a:gd name="connsiteX206" fmla="*/ 2575525 w 5260975"/>
                <a:gd name="connsiteY206" fmla="*/ 1221987 h 1410656"/>
                <a:gd name="connsiteX207" fmla="*/ 2646960 w 5260975"/>
                <a:gd name="connsiteY207" fmla="*/ 1257896 h 1410656"/>
                <a:gd name="connsiteX208" fmla="*/ 2665107 w 5260975"/>
                <a:gd name="connsiteY208" fmla="*/ 1260873 h 1410656"/>
                <a:gd name="connsiteX209" fmla="*/ 2675381 w 5260975"/>
                <a:gd name="connsiteY209" fmla="*/ 1265290 h 1410656"/>
                <a:gd name="connsiteX210" fmla="*/ 2737311 w 5260975"/>
                <a:gd name="connsiteY210" fmla="*/ 1309841 h 1410656"/>
                <a:gd name="connsiteX211" fmla="*/ 2763619 w 5260975"/>
                <a:gd name="connsiteY211" fmla="*/ 1318866 h 1410656"/>
                <a:gd name="connsiteX212" fmla="*/ 2792519 w 5260975"/>
                <a:gd name="connsiteY212" fmla="*/ 1317041 h 1410656"/>
                <a:gd name="connsiteX213" fmla="*/ 2809226 w 5260975"/>
                <a:gd name="connsiteY213" fmla="*/ 1313777 h 1410656"/>
                <a:gd name="connsiteX214" fmla="*/ 2850705 w 5260975"/>
                <a:gd name="connsiteY214" fmla="*/ 1285452 h 1410656"/>
                <a:gd name="connsiteX215" fmla="*/ 2874324 w 5260975"/>
                <a:gd name="connsiteY215" fmla="*/ 1286413 h 1410656"/>
                <a:gd name="connsiteX216" fmla="*/ 2911194 w 5260975"/>
                <a:gd name="connsiteY216" fmla="*/ 1305903 h 1410656"/>
                <a:gd name="connsiteX217" fmla="*/ 2978116 w 5260975"/>
                <a:gd name="connsiteY217" fmla="*/ 1314641 h 1410656"/>
                <a:gd name="connsiteX218" fmla="*/ 3012106 w 5260975"/>
                <a:gd name="connsiteY218" fmla="*/ 1287373 h 1410656"/>
                <a:gd name="connsiteX219" fmla="*/ 3029676 w 5260975"/>
                <a:gd name="connsiteY219" fmla="*/ 1261161 h 1410656"/>
                <a:gd name="connsiteX220" fmla="*/ 3080469 w 5260975"/>
                <a:gd name="connsiteY220" fmla="*/ 1230724 h 1410656"/>
                <a:gd name="connsiteX221" fmla="*/ 3092567 w 5260975"/>
                <a:gd name="connsiteY221" fmla="*/ 1242054 h 1410656"/>
                <a:gd name="connsiteX222" fmla="*/ 3129821 w 5260975"/>
                <a:gd name="connsiteY222" fmla="*/ 1246855 h 1410656"/>
                <a:gd name="connsiteX223" fmla="*/ 3170147 w 5260975"/>
                <a:gd name="connsiteY223" fmla="*/ 1246471 h 1410656"/>
                <a:gd name="connsiteX224" fmla="*/ 3240429 w 5260975"/>
                <a:gd name="connsiteY224" fmla="*/ 1251559 h 1410656"/>
                <a:gd name="connsiteX225" fmla="*/ 3287189 w 5260975"/>
                <a:gd name="connsiteY225" fmla="*/ 1222466 h 1410656"/>
                <a:gd name="connsiteX226" fmla="*/ 3305049 w 5260975"/>
                <a:gd name="connsiteY226" fmla="*/ 1210465 h 1410656"/>
                <a:gd name="connsiteX227" fmla="*/ 3321755 w 5260975"/>
                <a:gd name="connsiteY227" fmla="*/ 1202784 h 1410656"/>
                <a:gd name="connsiteX228" fmla="*/ 3341055 w 5260975"/>
                <a:gd name="connsiteY228" fmla="*/ 1198463 h 1410656"/>
                <a:gd name="connsiteX229" fmla="*/ 3387621 w 5260975"/>
                <a:gd name="connsiteY229" fmla="*/ 1182140 h 1410656"/>
                <a:gd name="connsiteX230" fmla="*/ 3413161 w 5260975"/>
                <a:gd name="connsiteY230" fmla="*/ 1166105 h 1410656"/>
                <a:gd name="connsiteX231" fmla="*/ 3470579 w 5260975"/>
                <a:gd name="connsiteY231" fmla="*/ 1150647 h 1410656"/>
                <a:gd name="connsiteX232" fmla="*/ 3509657 w 5260975"/>
                <a:gd name="connsiteY232" fmla="*/ 1136821 h 1410656"/>
                <a:gd name="connsiteX233" fmla="*/ 3550847 w 5260975"/>
                <a:gd name="connsiteY233" fmla="*/ 1113009 h 1410656"/>
                <a:gd name="connsiteX234" fmla="*/ 3556608 w 5260975"/>
                <a:gd name="connsiteY234" fmla="*/ 1109361 h 1410656"/>
                <a:gd name="connsiteX235" fmla="*/ 3570435 w 5260975"/>
                <a:gd name="connsiteY235" fmla="*/ 1093710 h 1410656"/>
                <a:gd name="connsiteX236" fmla="*/ 3590501 w 5260975"/>
                <a:gd name="connsiteY236" fmla="*/ 1039846 h 1410656"/>
                <a:gd name="connsiteX237" fmla="*/ 3596263 w 5260975"/>
                <a:gd name="connsiteY237" fmla="*/ 1028900 h 1410656"/>
                <a:gd name="connsiteX238" fmla="*/ 3648591 w 5260975"/>
                <a:gd name="connsiteY238" fmla="*/ 992030 h 1410656"/>
                <a:gd name="connsiteX239" fmla="*/ 3667986 w 5260975"/>
                <a:gd name="connsiteY239" fmla="*/ 995487 h 1410656"/>
                <a:gd name="connsiteX240" fmla="*/ 3689397 w 5260975"/>
                <a:gd name="connsiteY240" fmla="*/ 1007585 h 1410656"/>
                <a:gd name="connsiteX241" fmla="*/ 3736349 w 5260975"/>
                <a:gd name="connsiteY241" fmla="*/ 1010753 h 1410656"/>
                <a:gd name="connsiteX242" fmla="*/ 3753919 w 5260975"/>
                <a:gd name="connsiteY242" fmla="*/ 1004513 h 1410656"/>
                <a:gd name="connsiteX243" fmla="*/ 3784643 w 5260975"/>
                <a:gd name="connsiteY243" fmla="*/ 987710 h 1410656"/>
                <a:gd name="connsiteX244" fmla="*/ 3808359 w 5260975"/>
                <a:gd name="connsiteY244" fmla="*/ 961689 h 1410656"/>
                <a:gd name="connsiteX245" fmla="*/ 3842829 w 5260975"/>
                <a:gd name="connsiteY245" fmla="*/ 918674 h 1410656"/>
                <a:gd name="connsiteX246" fmla="*/ 3908983 w 5260975"/>
                <a:gd name="connsiteY246" fmla="*/ 902256 h 1410656"/>
                <a:gd name="connsiteX247" fmla="*/ 3934428 w 5260975"/>
                <a:gd name="connsiteY247" fmla="*/ 896783 h 1410656"/>
                <a:gd name="connsiteX248" fmla="*/ 4026987 w 5260975"/>
                <a:gd name="connsiteY248" fmla="*/ 873835 h 1410656"/>
                <a:gd name="connsiteX249" fmla="*/ 4035051 w 5260975"/>
                <a:gd name="connsiteY249" fmla="*/ 873067 h 1410656"/>
                <a:gd name="connsiteX250" fmla="*/ 4099189 w 5260975"/>
                <a:gd name="connsiteY250" fmla="*/ 846664 h 1410656"/>
                <a:gd name="connsiteX251" fmla="*/ 4114647 w 5260975"/>
                <a:gd name="connsiteY251" fmla="*/ 840134 h 1410656"/>
                <a:gd name="connsiteX252" fmla="*/ 4133563 w 5260975"/>
                <a:gd name="connsiteY252" fmla="*/ 823427 h 1410656"/>
                <a:gd name="connsiteX253" fmla="*/ 4151039 w 5260975"/>
                <a:gd name="connsiteY253" fmla="*/ 776284 h 1410656"/>
                <a:gd name="connsiteX254" fmla="*/ 4171489 w 5260975"/>
                <a:gd name="connsiteY254" fmla="*/ 754776 h 1410656"/>
                <a:gd name="connsiteX255" fmla="*/ 4186372 w 5260975"/>
                <a:gd name="connsiteY255" fmla="*/ 741718 h 1410656"/>
                <a:gd name="connsiteX256" fmla="*/ 4199429 w 5260975"/>
                <a:gd name="connsiteY256" fmla="*/ 721940 h 1410656"/>
                <a:gd name="connsiteX257" fmla="*/ 4212487 w 5260975"/>
                <a:gd name="connsiteY257" fmla="*/ 674604 h 1410656"/>
                <a:gd name="connsiteX258" fmla="*/ 4232555 w 5260975"/>
                <a:gd name="connsiteY258" fmla="*/ 632645 h 1410656"/>
                <a:gd name="connsiteX259" fmla="*/ 4268657 w 5260975"/>
                <a:gd name="connsiteY259" fmla="*/ 609410 h 1410656"/>
                <a:gd name="connsiteX260" fmla="*/ 4291028 w 5260975"/>
                <a:gd name="connsiteY260" fmla="*/ 597216 h 1410656"/>
                <a:gd name="connsiteX261" fmla="*/ 4379651 w 5260975"/>
                <a:gd name="connsiteY261" fmla="*/ 609506 h 1410656"/>
                <a:gd name="connsiteX262" fmla="*/ 4440139 w 5260975"/>
                <a:gd name="connsiteY262" fmla="*/ 621507 h 1410656"/>
                <a:gd name="connsiteX263" fmla="*/ 4460015 w 5260975"/>
                <a:gd name="connsiteY263" fmla="*/ 616899 h 1410656"/>
                <a:gd name="connsiteX264" fmla="*/ 4516183 w 5260975"/>
                <a:gd name="connsiteY264" fmla="*/ 577724 h 1410656"/>
                <a:gd name="connsiteX265" fmla="*/ 4571681 w 5260975"/>
                <a:gd name="connsiteY265" fmla="*/ 560250 h 1410656"/>
                <a:gd name="connsiteX266" fmla="*/ 4613447 w 5260975"/>
                <a:gd name="connsiteY266" fmla="*/ 555257 h 1410656"/>
                <a:gd name="connsiteX267" fmla="*/ 4649355 w 5260975"/>
                <a:gd name="connsiteY267" fmla="*/ 551417 h 1410656"/>
                <a:gd name="connsiteX268" fmla="*/ 4692467 w 5260975"/>
                <a:gd name="connsiteY268" fmla="*/ 540663 h 1410656"/>
                <a:gd name="connsiteX269" fmla="*/ 4716855 w 5260975"/>
                <a:gd name="connsiteY269" fmla="*/ 528949 h 1410656"/>
                <a:gd name="connsiteX270" fmla="*/ 4755645 w 5260975"/>
                <a:gd name="connsiteY270" fmla="*/ 512147 h 1410656"/>
                <a:gd name="connsiteX271" fmla="*/ 4795395 w 5260975"/>
                <a:gd name="connsiteY271" fmla="*/ 490351 h 1410656"/>
                <a:gd name="connsiteX272" fmla="*/ 4825928 w 5260975"/>
                <a:gd name="connsiteY272" fmla="*/ 459818 h 1410656"/>
                <a:gd name="connsiteX273" fmla="*/ 4842347 w 5260975"/>
                <a:gd name="connsiteY273" fmla="*/ 434086 h 1410656"/>
                <a:gd name="connsiteX274" fmla="*/ 4890451 w 5260975"/>
                <a:gd name="connsiteY274" fmla="*/ 397216 h 1410656"/>
                <a:gd name="connsiteX275" fmla="*/ 4933945 w 5260975"/>
                <a:gd name="connsiteY275" fmla="*/ 327701 h 1410656"/>
                <a:gd name="connsiteX276" fmla="*/ 4961214 w 5260975"/>
                <a:gd name="connsiteY276" fmla="*/ 298801 h 1410656"/>
                <a:gd name="connsiteX277" fmla="*/ 4976672 w 5260975"/>
                <a:gd name="connsiteY277" fmla="*/ 290639 h 1410656"/>
                <a:gd name="connsiteX278" fmla="*/ 5002979 w 5260975"/>
                <a:gd name="connsiteY278" fmla="*/ 270573 h 1410656"/>
                <a:gd name="connsiteX279" fmla="*/ 5018535 w 5260975"/>
                <a:gd name="connsiteY279" fmla="*/ 255690 h 1410656"/>
                <a:gd name="connsiteX280" fmla="*/ 5061069 w 5260975"/>
                <a:gd name="connsiteY280" fmla="*/ 200961 h 1410656"/>
                <a:gd name="connsiteX281" fmla="*/ 5074127 w 5260975"/>
                <a:gd name="connsiteY281" fmla="*/ 184735 h 1410656"/>
                <a:gd name="connsiteX282" fmla="*/ 5101108 w 5260975"/>
                <a:gd name="connsiteY282" fmla="*/ 156891 h 1410656"/>
                <a:gd name="connsiteX283" fmla="*/ 5112918 w 5260975"/>
                <a:gd name="connsiteY283" fmla="*/ 148441 h 1410656"/>
                <a:gd name="connsiteX284" fmla="*/ 5133753 w 5260975"/>
                <a:gd name="connsiteY284" fmla="*/ 125782 h 1410656"/>
                <a:gd name="connsiteX285" fmla="*/ 5183393 w 5260975"/>
                <a:gd name="connsiteY285" fmla="*/ 66348 h 1410656"/>
                <a:gd name="connsiteX286" fmla="*/ 5204709 w 5260975"/>
                <a:gd name="connsiteY286" fmla="*/ 33030 h 1410656"/>
                <a:gd name="connsiteX287" fmla="*/ 5247243 w 5260975"/>
                <a:gd name="connsiteY287" fmla="*/ 8451 h 141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</a:cxnLst>
              <a:rect l="l" t="t" r="r" b="b"/>
              <a:pathLst>
                <a:path w="5260975" h="1410656">
                  <a:moveTo>
                    <a:pt x="5260975" y="0"/>
                  </a:moveTo>
                  <a:lnTo>
                    <a:pt x="5260975" y="221634"/>
                  </a:lnTo>
                  <a:lnTo>
                    <a:pt x="5226503" y="237063"/>
                  </a:lnTo>
                  <a:cubicBezTo>
                    <a:pt x="5219783" y="239848"/>
                    <a:pt x="5212389" y="241384"/>
                    <a:pt x="5206341" y="245128"/>
                  </a:cubicBezTo>
                  <a:cubicBezTo>
                    <a:pt x="5178495" y="262219"/>
                    <a:pt x="5151515" y="280654"/>
                    <a:pt x="5123287" y="297073"/>
                  </a:cubicBezTo>
                  <a:cubicBezTo>
                    <a:pt x="5094195" y="314067"/>
                    <a:pt x="5068175" y="334134"/>
                    <a:pt x="5048107" y="361307"/>
                  </a:cubicBezTo>
                  <a:cubicBezTo>
                    <a:pt x="5029480" y="386559"/>
                    <a:pt x="5011429" y="412194"/>
                    <a:pt x="4992899" y="437542"/>
                  </a:cubicBezTo>
                  <a:cubicBezTo>
                    <a:pt x="4988194" y="443975"/>
                    <a:pt x="4983873" y="451561"/>
                    <a:pt x="4977440" y="455690"/>
                  </a:cubicBezTo>
                  <a:cubicBezTo>
                    <a:pt x="4964094" y="464331"/>
                    <a:pt x="4949499" y="471340"/>
                    <a:pt x="4935193" y="478445"/>
                  </a:cubicBezTo>
                  <a:cubicBezTo>
                    <a:pt x="4922903" y="484494"/>
                    <a:pt x="4909845" y="489006"/>
                    <a:pt x="4897844" y="495535"/>
                  </a:cubicBezTo>
                  <a:cubicBezTo>
                    <a:pt x="4888243" y="500721"/>
                    <a:pt x="4879697" y="507922"/>
                    <a:pt x="4870767" y="514451"/>
                  </a:cubicBezTo>
                  <a:cubicBezTo>
                    <a:pt x="4862990" y="520115"/>
                    <a:pt x="4854445" y="525012"/>
                    <a:pt x="4847916" y="531830"/>
                  </a:cubicBezTo>
                  <a:cubicBezTo>
                    <a:pt x="4831977" y="548344"/>
                    <a:pt x="4815942" y="564571"/>
                    <a:pt x="4796163" y="576765"/>
                  </a:cubicBezTo>
                  <a:cubicBezTo>
                    <a:pt x="4776672" y="588862"/>
                    <a:pt x="4758237" y="602401"/>
                    <a:pt x="4738843" y="614691"/>
                  </a:cubicBezTo>
                  <a:cubicBezTo>
                    <a:pt x="4719831" y="626693"/>
                    <a:pt x="4702645" y="639846"/>
                    <a:pt x="4692755" y="661162"/>
                  </a:cubicBezTo>
                  <a:cubicBezTo>
                    <a:pt x="4688339" y="670571"/>
                    <a:pt x="4682097" y="680845"/>
                    <a:pt x="4673744" y="686318"/>
                  </a:cubicBezTo>
                  <a:cubicBezTo>
                    <a:pt x="4661838" y="694095"/>
                    <a:pt x="4646764" y="696880"/>
                    <a:pt x="4633801" y="703505"/>
                  </a:cubicBezTo>
                  <a:cubicBezTo>
                    <a:pt x="4618535" y="711282"/>
                    <a:pt x="4600869" y="718003"/>
                    <a:pt x="4590499" y="730389"/>
                  </a:cubicBezTo>
                  <a:cubicBezTo>
                    <a:pt x="4581281" y="741431"/>
                    <a:pt x="4571968" y="750072"/>
                    <a:pt x="4559773" y="757081"/>
                  </a:cubicBezTo>
                  <a:cubicBezTo>
                    <a:pt x="4551229" y="761978"/>
                    <a:pt x="4544892" y="770907"/>
                    <a:pt x="4536059" y="774940"/>
                  </a:cubicBezTo>
                  <a:cubicBezTo>
                    <a:pt x="4524441" y="780317"/>
                    <a:pt x="4512727" y="784542"/>
                    <a:pt x="4502549" y="792895"/>
                  </a:cubicBezTo>
                  <a:cubicBezTo>
                    <a:pt x="4491987" y="801536"/>
                    <a:pt x="4479986" y="808353"/>
                    <a:pt x="4468944" y="816419"/>
                  </a:cubicBezTo>
                  <a:cubicBezTo>
                    <a:pt x="4463087" y="820739"/>
                    <a:pt x="4458286" y="826404"/>
                    <a:pt x="4452622" y="830917"/>
                  </a:cubicBezTo>
                  <a:cubicBezTo>
                    <a:pt x="4442252" y="839174"/>
                    <a:pt x="4431690" y="847239"/>
                    <a:pt x="4421032" y="855016"/>
                  </a:cubicBezTo>
                  <a:cubicBezTo>
                    <a:pt x="4410375" y="862794"/>
                    <a:pt x="4400197" y="871819"/>
                    <a:pt x="4388483" y="877484"/>
                  </a:cubicBezTo>
                  <a:cubicBezTo>
                    <a:pt x="4368513" y="887086"/>
                    <a:pt x="4346717" y="892847"/>
                    <a:pt x="4327321" y="903216"/>
                  </a:cubicBezTo>
                  <a:cubicBezTo>
                    <a:pt x="4307639" y="913777"/>
                    <a:pt x="4289107" y="927028"/>
                    <a:pt x="4271633" y="941046"/>
                  </a:cubicBezTo>
                  <a:cubicBezTo>
                    <a:pt x="4257807" y="952088"/>
                    <a:pt x="4244845" y="963034"/>
                    <a:pt x="4227465" y="968698"/>
                  </a:cubicBezTo>
                  <a:cubicBezTo>
                    <a:pt x="4217768" y="971867"/>
                    <a:pt x="4207591" y="978780"/>
                    <a:pt x="4201733" y="986846"/>
                  </a:cubicBezTo>
                  <a:cubicBezTo>
                    <a:pt x="4189059" y="1004416"/>
                    <a:pt x="4172833" y="1016802"/>
                    <a:pt x="4154494" y="1027364"/>
                  </a:cubicBezTo>
                  <a:cubicBezTo>
                    <a:pt x="4130010" y="1041574"/>
                    <a:pt x="4105814" y="1056072"/>
                    <a:pt x="4081234" y="1069994"/>
                  </a:cubicBezTo>
                  <a:cubicBezTo>
                    <a:pt x="4066737" y="1078252"/>
                    <a:pt x="4052335" y="1086989"/>
                    <a:pt x="4036971" y="1093038"/>
                  </a:cubicBezTo>
                  <a:cubicBezTo>
                    <a:pt x="4005575" y="1105520"/>
                    <a:pt x="3973410" y="1116177"/>
                    <a:pt x="3941725" y="1127796"/>
                  </a:cubicBezTo>
                  <a:cubicBezTo>
                    <a:pt x="3931355" y="1131540"/>
                    <a:pt x="3921561" y="1136917"/>
                    <a:pt x="3910999" y="1140182"/>
                  </a:cubicBezTo>
                  <a:cubicBezTo>
                    <a:pt x="3899573" y="1143734"/>
                    <a:pt x="3887285" y="1144790"/>
                    <a:pt x="3875859" y="1148343"/>
                  </a:cubicBezTo>
                  <a:cubicBezTo>
                    <a:pt x="3856847" y="1154199"/>
                    <a:pt x="3838412" y="1161689"/>
                    <a:pt x="3819401" y="1167642"/>
                  </a:cubicBezTo>
                  <a:cubicBezTo>
                    <a:pt x="3782723" y="1179068"/>
                    <a:pt x="3745949" y="1190014"/>
                    <a:pt x="3709176" y="1200863"/>
                  </a:cubicBezTo>
                  <a:cubicBezTo>
                    <a:pt x="3701303" y="1203168"/>
                    <a:pt x="3692757" y="1203456"/>
                    <a:pt x="3684981" y="1205952"/>
                  </a:cubicBezTo>
                  <a:cubicBezTo>
                    <a:pt x="3664337" y="1212673"/>
                    <a:pt x="3643789" y="1219970"/>
                    <a:pt x="3623338" y="1227363"/>
                  </a:cubicBezTo>
                  <a:cubicBezTo>
                    <a:pt x="3610953" y="1231876"/>
                    <a:pt x="3598854" y="1237445"/>
                    <a:pt x="3586373" y="1241765"/>
                  </a:cubicBezTo>
                  <a:cubicBezTo>
                    <a:pt x="3576387" y="1245222"/>
                    <a:pt x="3566113" y="1247910"/>
                    <a:pt x="3555743" y="1250023"/>
                  </a:cubicBezTo>
                  <a:cubicBezTo>
                    <a:pt x="3546814" y="1251848"/>
                    <a:pt x="3537501" y="1251655"/>
                    <a:pt x="3528667" y="1253864"/>
                  </a:cubicBezTo>
                  <a:cubicBezTo>
                    <a:pt x="3504759" y="1259816"/>
                    <a:pt x="3481140" y="1266538"/>
                    <a:pt x="3457424" y="1272874"/>
                  </a:cubicBezTo>
                  <a:cubicBezTo>
                    <a:pt x="3447919" y="1275371"/>
                    <a:pt x="3438221" y="1277196"/>
                    <a:pt x="3429003" y="1280364"/>
                  </a:cubicBezTo>
                  <a:cubicBezTo>
                    <a:pt x="3404327" y="1288717"/>
                    <a:pt x="3380036" y="1298222"/>
                    <a:pt x="3355264" y="1306096"/>
                  </a:cubicBezTo>
                  <a:cubicBezTo>
                    <a:pt x="3334717" y="1312625"/>
                    <a:pt x="3313593" y="1317329"/>
                    <a:pt x="3292757" y="1323090"/>
                  </a:cubicBezTo>
                  <a:cubicBezTo>
                    <a:pt x="3283924" y="1325587"/>
                    <a:pt x="3275475" y="1329140"/>
                    <a:pt x="3266643" y="1331251"/>
                  </a:cubicBezTo>
                  <a:cubicBezTo>
                    <a:pt x="3246863" y="1336053"/>
                    <a:pt x="3226796" y="1340085"/>
                    <a:pt x="3206921" y="1344886"/>
                  </a:cubicBezTo>
                  <a:cubicBezTo>
                    <a:pt x="3195590" y="1347670"/>
                    <a:pt x="3184645" y="1352663"/>
                    <a:pt x="3173123" y="1354488"/>
                  </a:cubicBezTo>
                  <a:cubicBezTo>
                    <a:pt x="3145759" y="1358808"/>
                    <a:pt x="3118203" y="1361880"/>
                    <a:pt x="3090646" y="1365337"/>
                  </a:cubicBezTo>
                  <a:cubicBezTo>
                    <a:pt x="3062227" y="1368889"/>
                    <a:pt x="3033902" y="1372634"/>
                    <a:pt x="3005480" y="1375802"/>
                  </a:cubicBezTo>
                  <a:cubicBezTo>
                    <a:pt x="2989926" y="1377435"/>
                    <a:pt x="2974275" y="1377723"/>
                    <a:pt x="2958721" y="1379259"/>
                  </a:cubicBezTo>
                  <a:cubicBezTo>
                    <a:pt x="2945087" y="1380604"/>
                    <a:pt x="2931549" y="1383100"/>
                    <a:pt x="2917915" y="1384733"/>
                  </a:cubicBezTo>
                  <a:cubicBezTo>
                    <a:pt x="2906105" y="1386076"/>
                    <a:pt x="2894199" y="1386844"/>
                    <a:pt x="2882389" y="1388189"/>
                  </a:cubicBezTo>
                  <a:cubicBezTo>
                    <a:pt x="2863475" y="1390397"/>
                    <a:pt x="2844655" y="1392894"/>
                    <a:pt x="2825837" y="1395198"/>
                  </a:cubicBezTo>
                  <a:cubicBezTo>
                    <a:pt x="2817964" y="1396062"/>
                    <a:pt x="2809706" y="1398462"/>
                    <a:pt x="2802313" y="1397023"/>
                  </a:cubicBezTo>
                  <a:cubicBezTo>
                    <a:pt x="2783686" y="1393373"/>
                    <a:pt x="2765347" y="1394430"/>
                    <a:pt x="2746816" y="1396926"/>
                  </a:cubicBezTo>
                  <a:cubicBezTo>
                    <a:pt x="2740479" y="1397791"/>
                    <a:pt x="2733662" y="1397598"/>
                    <a:pt x="2727517" y="1395966"/>
                  </a:cubicBezTo>
                  <a:cubicBezTo>
                    <a:pt x="2714939" y="1392701"/>
                    <a:pt x="2702745" y="1388092"/>
                    <a:pt x="2690359" y="1384060"/>
                  </a:cubicBezTo>
                  <a:cubicBezTo>
                    <a:pt x="2689014" y="1383580"/>
                    <a:pt x="2687382" y="1383484"/>
                    <a:pt x="2685943" y="1383196"/>
                  </a:cubicBezTo>
                  <a:cubicBezTo>
                    <a:pt x="2677781" y="1381563"/>
                    <a:pt x="2669717" y="1379931"/>
                    <a:pt x="2661554" y="1378491"/>
                  </a:cubicBezTo>
                  <a:cubicBezTo>
                    <a:pt x="2657138" y="1377723"/>
                    <a:pt x="2652625" y="1377627"/>
                    <a:pt x="2648208" y="1376955"/>
                  </a:cubicBezTo>
                  <a:cubicBezTo>
                    <a:pt x="2631118" y="1374266"/>
                    <a:pt x="2612299" y="1378779"/>
                    <a:pt x="2597512" y="1367162"/>
                  </a:cubicBezTo>
                  <a:cubicBezTo>
                    <a:pt x="2587911" y="1359672"/>
                    <a:pt x="2578597" y="1361401"/>
                    <a:pt x="2568324" y="1362553"/>
                  </a:cubicBezTo>
                  <a:cubicBezTo>
                    <a:pt x="2560547" y="1363417"/>
                    <a:pt x="2552577" y="1363128"/>
                    <a:pt x="2544704" y="1363225"/>
                  </a:cubicBezTo>
                  <a:cubicBezTo>
                    <a:pt x="2530878" y="1363512"/>
                    <a:pt x="2517052" y="1363609"/>
                    <a:pt x="2503225" y="1364089"/>
                  </a:cubicBezTo>
                  <a:cubicBezTo>
                    <a:pt x="2498808" y="1364281"/>
                    <a:pt x="2494297" y="1366682"/>
                    <a:pt x="2489975" y="1366298"/>
                  </a:cubicBezTo>
                  <a:cubicBezTo>
                    <a:pt x="2470004" y="1364473"/>
                    <a:pt x="2450033" y="1361592"/>
                    <a:pt x="2430061" y="1359960"/>
                  </a:cubicBezTo>
                  <a:cubicBezTo>
                    <a:pt x="2418732" y="1359001"/>
                    <a:pt x="2407114" y="1360824"/>
                    <a:pt x="2395880" y="1359480"/>
                  </a:cubicBezTo>
                  <a:cubicBezTo>
                    <a:pt x="2382919" y="1357944"/>
                    <a:pt x="2370245" y="1354008"/>
                    <a:pt x="2357378" y="1351607"/>
                  </a:cubicBezTo>
                  <a:cubicBezTo>
                    <a:pt x="2353826" y="1350935"/>
                    <a:pt x="2349889" y="1351799"/>
                    <a:pt x="2346145" y="1351991"/>
                  </a:cubicBezTo>
                  <a:cubicBezTo>
                    <a:pt x="2341920" y="1352183"/>
                    <a:pt x="2337791" y="1352567"/>
                    <a:pt x="2333567" y="1352663"/>
                  </a:cubicBezTo>
                  <a:cubicBezTo>
                    <a:pt x="2320700" y="1352856"/>
                    <a:pt x="2307835" y="1352567"/>
                    <a:pt x="2294968" y="1353240"/>
                  </a:cubicBezTo>
                  <a:cubicBezTo>
                    <a:pt x="2287095" y="1353624"/>
                    <a:pt x="2278839" y="1357560"/>
                    <a:pt x="2271540" y="1356120"/>
                  </a:cubicBezTo>
                  <a:cubicBezTo>
                    <a:pt x="2256659" y="1353335"/>
                    <a:pt x="2241776" y="1359576"/>
                    <a:pt x="2226895" y="1354392"/>
                  </a:cubicBezTo>
                  <a:cubicBezTo>
                    <a:pt x="2222285" y="1352856"/>
                    <a:pt x="2215948" y="1356696"/>
                    <a:pt x="2210379" y="1356888"/>
                  </a:cubicBezTo>
                  <a:cubicBezTo>
                    <a:pt x="2196457" y="1357368"/>
                    <a:pt x="2182535" y="1357272"/>
                    <a:pt x="2168613" y="1357176"/>
                  </a:cubicBezTo>
                  <a:cubicBezTo>
                    <a:pt x="2156131" y="1357080"/>
                    <a:pt x="2143168" y="1358424"/>
                    <a:pt x="2131167" y="1355736"/>
                  </a:cubicBezTo>
                  <a:cubicBezTo>
                    <a:pt x="2118588" y="1352856"/>
                    <a:pt x="2107259" y="1353240"/>
                    <a:pt x="2095065" y="1356504"/>
                  </a:cubicBezTo>
                  <a:cubicBezTo>
                    <a:pt x="2086711" y="1358712"/>
                    <a:pt x="2077878" y="1359001"/>
                    <a:pt x="2069237" y="1359672"/>
                  </a:cubicBezTo>
                  <a:cubicBezTo>
                    <a:pt x="2059924" y="1360440"/>
                    <a:pt x="2049650" y="1358424"/>
                    <a:pt x="2041201" y="1361592"/>
                  </a:cubicBezTo>
                  <a:cubicBezTo>
                    <a:pt x="2016044" y="1371002"/>
                    <a:pt x="1990216" y="1373018"/>
                    <a:pt x="1963909" y="1373018"/>
                  </a:cubicBezTo>
                  <a:cubicBezTo>
                    <a:pt x="1959107" y="1373018"/>
                    <a:pt x="1954210" y="1371675"/>
                    <a:pt x="1949603" y="1370234"/>
                  </a:cubicBezTo>
                  <a:cubicBezTo>
                    <a:pt x="1922717" y="1361592"/>
                    <a:pt x="1895737" y="1362360"/>
                    <a:pt x="1868373" y="1367641"/>
                  </a:cubicBezTo>
                  <a:cubicBezTo>
                    <a:pt x="1862708" y="1368794"/>
                    <a:pt x="1856372" y="1368986"/>
                    <a:pt x="1850707" y="1367834"/>
                  </a:cubicBezTo>
                  <a:cubicBezTo>
                    <a:pt x="1834768" y="1364473"/>
                    <a:pt x="1819309" y="1358904"/>
                    <a:pt x="1803275" y="1356504"/>
                  </a:cubicBezTo>
                  <a:cubicBezTo>
                    <a:pt x="1776775" y="1352567"/>
                    <a:pt x="1753828" y="1365817"/>
                    <a:pt x="1730112" y="1374459"/>
                  </a:cubicBezTo>
                  <a:cubicBezTo>
                    <a:pt x="1707548" y="1382620"/>
                    <a:pt x="1688345" y="1401055"/>
                    <a:pt x="1661652" y="1396926"/>
                  </a:cubicBezTo>
                  <a:cubicBezTo>
                    <a:pt x="1658965" y="1396542"/>
                    <a:pt x="1655988" y="1399134"/>
                    <a:pt x="1653011" y="1399807"/>
                  </a:cubicBezTo>
                  <a:cubicBezTo>
                    <a:pt x="1644850" y="1401631"/>
                    <a:pt x="1636689" y="1403839"/>
                    <a:pt x="1628431" y="1404704"/>
                  </a:cubicBezTo>
                  <a:cubicBezTo>
                    <a:pt x="1618350" y="1405856"/>
                    <a:pt x="1608076" y="1405472"/>
                    <a:pt x="1597995" y="1406432"/>
                  </a:cubicBezTo>
                  <a:cubicBezTo>
                    <a:pt x="1585032" y="1407584"/>
                    <a:pt x="1572263" y="1410656"/>
                    <a:pt x="1559396" y="1410656"/>
                  </a:cubicBezTo>
                  <a:cubicBezTo>
                    <a:pt x="1549026" y="1410656"/>
                    <a:pt x="1538753" y="1407104"/>
                    <a:pt x="1528480" y="1405375"/>
                  </a:cubicBezTo>
                  <a:cubicBezTo>
                    <a:pt x="1513981" y="1402975"/>
                    <a:pt x="1498042" y="1403647"/>
                    <a:pt x="1485272" y="1397502"/>
                  </a:cubicBezTo>
                  <a:cubicBezTo>
                    <a:pt x="1471639" y="1390973"/>
                    <a:pt x="1458676" y="1387997"/>
                    <a:pt x="1444562" y="1390013"/>
                  </a:cubicBezTo>
                  <a:cubicBezTo>
                    <a:pt x="1439857" y="1390685"/>
                    <a:pt x="1433808" y="1394718"/>
                    <a:pt x="1431696" y="1398846"/>
                  </a:cubicBezTo>
                  <a:cubicBezTo>
                    <a:pt x="1426991" y="1408064"/>
                    <a:pt x="1420559" y="1409697"/>
                    <a:pt x="1411821" y="1406527"/>
                  </a:cubicBezTo>
                  <a:cubicBezTo>
                    <a:pt x="1404236" y="1403839"/>
                    <a:pt x="1394922" y="1402495"/>
                    <a:pt x="1389738" y="1397310"/>
                  </a:cubicBezTo>
                  <a:cubicBezTo>
                    <a:pt x="1375047" y="1382620"/>
                    <a:pt x="1356324" y="1382140"/>
                    <a:pt x="1338081" y="1378204"/>
                  </a:cubicBezTo>
                  <a:cubicBezTo>
                    <a:pt x="1326945" y="1375802"/>
                    <a:pt x="1316574" y="1375707"/>
                    <a:pt x="1305436" y="1377339"/>
                  </a:cubicBezTo>
                  <a:cubicBezTo>
                    <a:pt x="1281241" y="1380988"/>
                    <a:pt x="1257717" y="1375802"/>
                    <a:pt x="1234481" y="1369178"/>
                  </a:cubicBezTo>
                  <a:cubicBezTo>
                    <a:pt x="1219118" y="1364761"/>
                    <a:pt x="1203372" y="1362073"/>
                    <a:pt x="1188106" y="1357560"/>
                  </a:cubicBezTo>
                  <a:cubicBezTo>
                    <a:pt x="1176680" y="1354104"/>
                    <a:pt x="1165255" y="1349975"/>
                    <a:pt x="1154790" y="1344406"/>
                  </a:cubicBezTo>
                  <a:cubicBezTo>
                    <a:pt x="1139618" y="1336244"/>
                    <a:pt x="1126369" y="1323954"/>
                    <a:pt x="1107069" y="1327219"/>
                  </a:cubicBezTo>
                  <a:cubicBezTo>
                    <a:pt x="1090074" y="1330099"/>
                    <a:pt x="1074713" y="1324051"/>
                    <a:pt x="1059158" y="1318290"/>
                  </a:cubicBezTo>
                  <a:cubicBezTo>
                    <a:pt x="1047732" y="1314065"/>
                    <a:pt x="1036308" y="1309744"/>
                    <a:pt x="1024496" y="1307056"/>
                  </a:cubicBezTo>
                  <a:cubicBezTo>
                    <a:pt x="1010478" y="1303887"/>
                    <a:pt x="994635" y="1305232"/>
                    <a:pt x="982153" y="1299374"/>
                  </a:cubicBezTo>
                  <a:cubicBezTo>
                    <a:pt x="969095" y="1293229"/>
                    <a:pt x="958246" y="1297358"/>
                    <a:pt x="946628" y="1299087"/>
                  </a:cubicBezTo>
                  <a:cubicBezTo>
                    <a:pt x="928097" y="1301775"/>
                    <a:pt x="909661" y="1306768"/>
                    <a:pt x="890939" y="1300431"/>
                  </a:cubicBezTo>
                  <a:cubicBezTo>
                    <a:pt x="868184" y="1292750"/>
                    <a:pt x="845620" y="1284493"/>
                    <a:pt x="822769" y="1277196"/>
                  </a:cubicBezTo>
                  <a:cubicBezTo>
                    <a:pt x="813934" y="1274410"/>
                    <a:pt x="804431" y="1273258"/>
                    <a:pt x="795212" y="1272010"/>
                  </a:cubicBezTo>
                  <a:cubicBezTo>
                    <a:pt x="786476" y="1270954"/>
                    <a:pt x="776010" y="1273642"/>
                    <a:pt x="769288" y="1269610"/>
                  </a:cubicBezTo>
                  <a:cubicBezTo>
                    <a:pt x="752005" y="1259241"/>
                    <a:pt x="734243" y="1254152"/>
                    <a:pt x="714271" y="1254152"/>
                  </a:cubicBezTo>
                  <a:cubicBezTo>
                    <a:pt x="706781" y="1254152"/>
                    <a:pt x="699484" y="1249831"/>
                    <a:pt x="691900" y="1249062"/>
                  </a:cubicBezTo>
                  <a:cubicBezTo>
                    <a:pt x="681529" y="1248103"/>
                    <a:pt x="669623" y="1245510"/>
                    <a:pt x="660598" y="1249159"/>
                  </a:cubicBezTo>
                  <a:cubicBezTo>
                    <a:pt x="639379" y="1257800"/>
                    <a:pt x="622193" y="1250599"/>
                    <a:pt x="603662" y="1242054"/>
                  </a:cubicBezTo>
                  <a:cubicBezTo>
                    <a:pt x="585418" y="1233604"/>
                    <a:pt x="566215" y="1226884"/>
                    <a:pt x="546821" y="1221314"/>
                  </a:cubicBezTo>
                  <a:cubicBezTo>
                    <a:pt x="539524" y="1219298"/>
                    <a:pt x="530787" y="1222659"/>
                    <a:pt x="522721" y="1223330"/>
                  </a:cubicBezTo>
                  <a:cubicBezTo>
                    <a:pt x="519840" y="1223523"/>
                    <a:pt x="516671" y="1223811"/>
                    <a:pt x="514080" y="1222851"/>
                  </a:cubicBezTo>
                  <a:cubicBezTo>
                    <a:pt x="489020" y="1213633"/>
                    <a:pt x="463575" y="1206624"/>
                    <a:pt x="436404" y="1211424"/>
                  </a:cubicBezTo>
                  <a:cubicBezTo>
                    <a:pt x="433908" y="1211905"/>
                    <a:pt x="431123" y="1210849"/>
                    <a:pt x="428626" y="1210177"/>
                  </a:cubicBezTo>
                  <a:cubicBezTo>
                    <a:pt x="416432" y="1206720"/>
                    <a:pt x="404526" y="1201247"/>
                    <a:pt x="392141" y="1199999"/>
                  </a:cubicBezTo>
                  <a:cubicBezTo>
                    <a:pt x="361608" y="1196927"/>
                    <a:pt x="330884" y="1195678"/>
                    <a:pt x="300157" y="1193662"/>
                  </a:cubicBezTo>
                  <a:cubicBezTo>
                    <a:pt x="298237" y="1193566"/>
                    <a:pt x="296221" y="1193566"/>
                    <a:pt x="294493" y="1192894"/>
                  </a:cubicBezTo>
                  <a:cubicBezTo>
                    <a:pt x="283163" y="1188765"/>
                    <a:pt x="273274" y="1190110"/>
                    <a:pt x="263671" y="1197982"/>
                  </a:cubicBezTo>
                  <a:cubicBezTo>
                    <a:pt x="259447" y="1201439"/>
                    <a:pt x="253686" y="1203263"/>
                    <a:pt x="248406" y="1205184"/>
                  </a:cubicBezTo>
                  <a:cubicBezTo>
                    <a:pt x="240628" y="1208065"/>
                    <a:pt x="232659" y="1210849"/>
                    <a:pt x="224594" y="1212673"/>
                  </a:cubicBezTo>
                  <a:cubicBezTo>
                    <a:pt x="216624" y="1214401"/>
                    <a:pt x="208079" y="1216801"/>
                    <a:pt x="200398" y="1215458"/>
                  </a:cubicBezTo>
                  <a:cubicBezTo>
                    <a:pt x="186572" y="1213057"/>
                    <a:pt x="173417" y="1207681"/>
                    <a:pt x="159783" y="1204127"/>
                  </a:cubicBezTo>
                  <a:cubicBezTo>
                    <a:pt x="155079" y="1202879"/>
                    <a:pt x="149893" y="1203072"/>
                    <a:pt x="144997" y="1202975"/>
                  </a:cubicBezTo>
                  <a:cubicBezTo>
                    <a:pt x="133763" y="1202688"/>
                    <a:pt x="122241" y="1205472"/>
                    <a:pt x="112064" y="1197503"/>
                  </a:cubicBezTo>
                  <a:cubicBezTo>
                    <a:pt x="102655" y="1190014"/>
                    <a:pt x="93148" y="1192221"/>
                    <a:pt x="83259" y="1197887"/>
                  </a:cubicBezTo>
                  <a:cubicBezTo>
                    <a:pt x="76154" y="1201920"/>
                    <a:pt x="68090" y="1205088"/>
                    <a:pt x="60120" y="1206624"/>
                  </a:cubicBezTo>
                  <a:cubicBezTo>
                    <a:pt x="49174" y="1208736"/>
                    <a:pt x="38324" y="1209601"/>
                    <a:pt x="26514" y="1208352"/>
                  </a:cubicBezTo>
                  <a:cubicBezTo>
                    <a:pt x="18161" y="1207488"/>
                    <a:pt x="11343" y="1207104"/>
                    <a:pt x="4814" y="1202015"/>
                  </a:cubicBezTo>
                  <a:cubicBezTo>
                    <a:pt x="3759" y="1201247"/>
                    <a:pt x="1839" y="1201055"/>
                    <a:pt x="398" y="1201152"/>
                  </a:cubicBezTo>
                  <a:lnTo>
                    <a:pt x="0" y="1201150"/>
                  </a:lnTo>
                  <a:lnTo>
                    <a:pt x="0" y="1004512"/>
                  </a:lnTo>
                  <a:lnTo>
                    <a:pt x="30355" y="1002784"/>
                  </a:lnTo>
                  <a:cubicBezTo>
                    <a:pt x="37748" y="1002111"/>
                    <a:pt x="44853" y="999520"/>
                    <a:pt x="52151" y="997695"/>
                  </a:cubicBezTo>
                  <a:cubicBezTo>
                    <a:pt x="56183" y="996639"/>
                    <a:pt x="60504" y="993855"/>
                    <a:pt x="64248" y="994430"/>
                  </a:cubicBezTo>
                  <a:cubicBezTo>
                    <a:pt x="85948" y="997791"/>
                    <a:pt x="105823" y="989534"/>
                    <a:pt x="126370" y="985405"/>
                  </a:cubicBezTo>
                  <a:cubicBezTo>
                    <a:pt x="135876" y="983485"/>
                    <a:pt x="144805" y="978876"/>
                    <a:pt x="154022" y="975708"/>
                  </a:cubicBezTo>
                  <a:cubicBezTo>
                    <a:pt x="156423" y="974843"/>
                    <a:pt x="159111" y="974075"/>
                    <a:pt x="161512" y="974268"/>
                  </a:cubicBezTo>
                  <a:cubicBezTo>
                    <a:pt x="175242" y="975420"/>
                    <a:pt x="188876" y="977052"/>
                    <a:pt x="202510" y="978300"/>
                  </a:cubicBezTo>
                  <a:cubicBezTo>
                    <a:pt x="214896" y="979452"/>
                    <a:pt x="227378" y="979836"/>
                    <a:pt x="233235" y="993950"/>
                  </a:cubicBezTo>
                  <a:cubicBezTo>
                    <a:pt x="234100" y="996159"/>
                    <a:pt x="236979" y="997791"/>
                    <a:pt x="239188" y="999231"/>
                  </a:cubicBezTo>
                  <a:cubicBezTo>
                    <a:pt x="273274" y="1021411"/>
                    <a:pt x="291516" y="1020835"/>
                    <a:pt x="324834" y="997407"/>
                  </a:cubicBezTo>
                  <a:cubicBezTo>
                    <a:pt x="328290" y="995007"/>
                    <a:pt x="335683" y="993278"/>
                    <a:pt x="337987" y="995198"/>
                  </a:cubicBezTo>
                  <a:cubicBezTo>
                    <a:pt x="357575" y="1011137"/>
                    <a:pt x="378986" y="1009409"/>
                    <a:pt x="401550" y="1004416"/>
                  </a:cubicBezTo>
                  <a:cubicBezTo>
                    <a:pt x="407407" y="1003072"/>
                    <a:pt x="415664" y="1003072"/>
                    <a:pt x="420081" y="1006240"/>
                  </a:cubicBezTo>
                  <a:cubicBezTo>
                    <a:pt x="441108" y="1020930"/>
                    <a:pt x="463672" y="1018819"/>
                    <a:pt x="486523" y="1014498"/>
                  </a:cubicBezTo>
                  <a:cubicBezTo>
                    <a:pt x="490075" y="1013826"/>
                    <a:pt x="494397" y="1010177"/>
                    <a:pt x="495932" y="1006817"/>
                  </a:cubicBezTo>
                  <a:cubicBezTo>
                    <a:pt x="501406" y="994911"/>
                    <a:pt x="511680" y="990878"/>
                    <a:pt x="523009" y="987517"/>
                  </a:cubicBezTo>
                  <a:cubicBezTo>
                    <a:pt x="540868" y="982044"/>
                    <a:pt x="558438" y="975611"/>
                    <a:pt x="576393" y="970427"/>
                  </a:cubicBezTo>
                  <a:cubicBezTo>
                    <a:pt x="580811" y="969179"/>
                    <a:pt x="586283" y="969947"/>
                    <a:pt x="590892" y="971387"/>
                  </a:cubicBezTo>
                  <a:cubicBezTo>
                    <a:pt x="606638" y="976284"/>
                    <a:pt x="616624" y="988574"/>
                    <a:pt x="627569" y="999904"/>
                  </a:cubicBezTo>
                  <a:cubicBezTo>
                    <a:pt x="632370" y="1004897"/>
                    <a:pt x="638995" y="1008449"/>
                    <a:pt x="645429" y="1011329"/>
                  </a:cubicBezTo>
                  <a:cubicBezTo>
                    <a:pt x="662135" y="1018723"/>
                    <a:pt x="679226" y="1025348"/>
                    <a:pt x="696125" y="1032356"/>
                  </a:cubicBezTo>
                  <a:cubicBezTo>
                    <a:pt x="697757" y="1033029"/>
                    <a:pt x="699100" y="1034757"/>
                    <a:pt x="700349" y="1036197"/>
                  </a:cubicBezTo>
                  <a:cubicBezTo>
                    <a:pt x="712831" y="1051368"/>
                    <a:pt x="725216" y="1066634"/>
                    <a:pt x="737795" y="1081804"/>
                  </a:cubicBezTo>
                  <a:cubicBezTo>
                    <a:pt x="740195" y="1084684"/>
                    <a:pt x="743652" y="1086797"/>
                    <a:pt x="746244" y="1089581"/>
                  </a:cubicBezTo>
                  <a:cubicBezTo>
                    <a:pt x="749893" y="1093422"/>
                    <a:pt x="754502" y="1097071"/>
                    <a:pt x="756422" y="1101680"/>
                  </a:cubicBezTo>
                  <a:cubicBezTo>
                    <a:pt x="762374" y="1116177"/>
                    <a:pt x="773801" y="1122419"/>
                    <a:pt x="788202" y="1125108"/>
                  </a:cubicBezTo>
                  <a:cubicBezTo>
                    <a:pt x="801357" y="1127603"/>
                    <a:pt x="814511" y="1129716"/>
                    <a:pt x="827569" y="1132596"/>
                  </a:cubicBezTo>
                  <a:cubicBezTo>
                    <a:pt x="843507" y="1136053"/>
                    <a:pt x="859350" y="1139798"/>
                    <a:pt x="875097" y="1144022"/>
                  </a:cubicBezTo>
                  <a:cubicBezTo>
                    <a:pt x="881913" y="1145847"/>
                    <a:pt x="889115" y="1147959"/>
                    <a:pt x="894972" y="1151704"/>
                  </a:cubicBezTo>
                  <a:cubicBezTo>
                    <a:pt x="911390" y="1162073"/>
                    <a:pt x="928961" y="1169082"/>
                    <a:pt x="948260" y="1166298"/>
                  </a:cubicBezTo>
                  <a:cubicBezTo>
                    <a:pt x="963718" y="1164089"/>
                    <a:pt x="976680" y="1169754"/>
                    <a:pt x="986282" y="1178588"/>
                  </a:cubicBezTo>
                  <a:cubicBezTo>
                    <a:pt x="1003757" y="1194623"/>
                    <a:pt x="1022479" y="1190973"/>
                    <a:pt x="1041107" y="1185789"/>
                  </a:cubicBezTo>
                  <a:cubicBezTo>
                    <a:pt x="1050708" y="1183101"/>
                    <a:pt x="1058581" y="1183485"/>
                    <a:pt x="1067703" y="1186076"/>
                  </a:cubicBezTo>
                  <a:cubicBezTo>
                    <a:pt x="1088826" y="1192126"/>
                    <a:pt x="1102941" y="1208544"/>
                    <a:pt x="1116574" y="1222946"/>
                  </a:cubicBezTo>
                  <a:cubicBezTo>
                    <a:pt x="1128193" y="1235236"/>
                    <a:pt x="1141251" y="1242149"/>
                    <a:pt x="1155557" y="1247335"/>
                  </a:cubicBezTo>
                  <a:cubicBezTo>
                    <a:pt x="1173608" y="1253959"/>
                    <a:pt x="1187914" y="1251464"/>
                    <a:pt x="1196556" y="1235525"/>
                  </a:cubicBezTo>
                  <a:cubicBezTo>
                    <a:pt x="1198956" y="1231012"/>
                    <a:pt x="1203180" y="1225730"/>
                    <a:pt x="1207693" y="1224387"/>
                  </a:cubicBezTo>
                  <a:cubicBezTo>
                    <a:pt x="1229488" y="1217666"/>
                    <a:pt x="1251572" y="1207872"/>
                    <a:pt x="1274904" y="1213826"/>
                  </a:cubicBezTo>
                  <a:cubicBezTo>
                    <a:pt x="1307165" y="1221987"/>
                    <a:pt x="1338658" y="1221507"/>
                    <a:pt x="1370919" y="1213442"/>
                  </a:cubicBezTo>
                  <a:cubicBezTo>
                    <a:pt x="1423247" y="1200383"/>
                    <a:pt x="1475575" y="1186557"/>
                    <a:pt x="1530593" y="1189437"/>
                  </a:cubicBezTo>
                  <a:cubicBezTo>
                    <a:pt x="1539713" y="1189917"/>
                    <a:pt x="1550563" y="1184060"/>
                    <a:pt x="1558436" y="1178299"/>
                  </a:cubicBezTo>
                  <a:cubicBezTo>
                    <a:pt x="1573511" y="1167354"/>
                    <a:pt x="1572838" y="1166489"/>
                    <a:pt x="1589737" y="1175515"/>
                  </a:cubicBezTo>
                  <a:cubicBezTo>
                    <a:pt x="1593770" y="1177724"/>
                    <a:pt x="1598763" y="1179068"/>
                    <a:pt x="1601740" y="1182333"/>
                  </a:cubicBezTo>
                  <a:cubicBezTo>
                    <a:pt x="1616909" y="1198943"/>
                    <a:pt x="1635633" y="1194910"/>
                    <a:pt x="1654259" y="1192510"/>
                  </a:cubicBezTo>
                  <a:cubicBezTo>
                    <a:pt x="1657524" y="1192030"/>
                    <a:pt x="1661460" y="1191358"/>
                    <a:pt x="1664246" y="1192702"/>
                  </a:cubicBezTo>
                  <a:cubicBezTo>
                    <a:pt x="1676823" y="1198750"/>
                    <a:pt x="1687481" y="1196639"/>
                    <a:pt x="1698427" y="1188381"/>
                  </a:cubicBezTo>
                  <a:cubicBezTo>
                    <a:pt x="1707932" y="1181276"/>
                    <a:pt x="1718878" y="1177052"/>
                    <a:pt x="1730112" y="1185885"/>
                  </a:cubicBezTo>
                  <a:cubicBezTo>
                    <a:pt x="1755076" y="1205472"/>
                    <a:pt x="1781767" y="1206432"/>
                    <a:pt x="1809996" y="1194046"/>
                  </a:cubicBezTo>
                  <a:cubicBezTo>
                    <a:pt x="1830159" y="1185213"/>
                    <a:pt x="1850034" y="1183196"/>
                    <a:pt x="1871254" y="1192126"/>
                  </a:cubicBezTo>
                  <a:cubicBezTo>
                    <a:pt x="1879415" y="1195582"/>
                    <a:pt x="1889977" y="1193278"/>
                    <a:pt x="1899482" y="1194046"/>
                  </a:cubicBezTo>
                  <a:cubicBezTo>
                    <a:pt x="1904859" y="1194430"/>
                    <a:pt x="1910813" y="1194526"/>
                    <a:pt x="1915420" y="1196927"/>
                  </a:cubicBezTo>
                  <a:cubicBezTo>
                    <a:pt x="1927711" y="1203072"/>
                    <a:pt x="1939136" y="1210945"/>
                    <a:pt x="1951522" y="1216994"/>
                  </a:cubicBezTo>
                  <a:cubicBezTo>
                    <a:pt x="1957475" y="1219874"/>
                    <a:pt x="1964580" y="1221410"/>
                    <a:pt x="1971302" y="1221507"/>
                  </a:cubicBezTo>
                  <a:cubicBezTo>
                    <a:pt x="1991177" y="1221987"/>
                    <a:pt x="2011052" y="1221987"/>
                    <a:pt x="2030831" y="1221123"/>
                  </a:cubicBezTo>
                  <a:cubicBezTo>
                    <a:pt x="2063476" y="1219778"/>
                    <a:pt x="2096601" y="1219490"/>
                    <a:pt x="2120125" y="1190878"/>
                  </a:cubicBezTo>
                  <a:cubicBezTo>
                    <a:pt x="2122046" y="1188573"/>
                    <a:pt x="2126174" y="1187229"/>
                    <a:pt x="2129439" y="1186845"/>
                  </a:cubicBezTo>
                  <a:cubicBezTo>
                    <a:pt x="2144513" y="1185021"/>
                    <a:pt x="2159971" y="1184828"/>
                    <a:pt x="2174854" y="1181852"/>
                  </a:cubicBezTo>
                  <a:cubicBezTo>
                    <a:pt x="2186760" y="1179452"/>
                    <a:pt x="2196650" y="1180220"/>
                    <a:pt x="2205674" y="1188669"/>
                  </a:cubicBezTo>
                  <a:cubicBezTo>
                    <a:pt x="2217485" y="1199807"/>
                    <a:pt x="2231887" y="1206336"/>
                    <a:pt x="2247634" y="1202784"/>
                  </a:cubicBezTo>
                  <a:cubicBezTo>
                    <a:pt x="2263379" y="1199327"/>
                    <a:pt x="2273749" y="1206816"/>
                    <a:pt x="2285367" y="1214594"/>
                  </a:cubicBezTo>
                  <a:cubicBezTo>
                    <a:pt x="2293817" y="1220258"/>
                    <a:pt x="2303418" y="1227363"/>
                    <a:pt x="2312827" y="1227939"/>
                  </a:cubicBezTo>
                  <a:cubicBezTo>
                    <a:pt x="2334143" y="1229187"/>
                    <a:pt x="2352482" y="1248967"/>
                    <a:pt x="2375622" y="1237733"/>
                  </a:cubicBezTo>
                  <a:cubicBezTo>
                    <a:pt x="2377158" y="1236965"/>
                    <a:pt x="2379942" y="1238885"/>
                    <a:pt x="2382151" y="1239365"/>
                  </a:cubicBezTo>
                  <a:cubicBezTo>
                    <a:pt x="2399817" y="1243014"/>
                    <a:pt x="2416428" y="1239461"/>
                    <a:pt x="2429390" y="1227459"/>
                  </a:cubicBezTo>
                  <a:cubicBezTo>
                    <a:pt x="2446385" y="1211809"/>
                    <a:pt x="2465203" y="1210272"/>
                    <a:pt x="2486134" y="1215362"/>
                  </a:cubicBezTo>
                  <a:cubicBezTo>
                    <a:pt x="2492856" y="1216994"/>
                    <a:pt x="2499577" y="1218146"/>
                    <a:pt x="2506394" y="1219490"/>
                  </a:cubicBezTo>
                  <a:cubicBezTo>
                    <a:pt x="2515611" y="1221410"/>
                    <a:pt x="2524925" y="1223427"/>
                    <a:pt x="2534142" y="1225347"/>
                  </a:cubicBezTo>
                  <a:cubicBezTo>
                    <a:pt x="2543072" y="1227268"/>
                    <a:pt x="2552962" y="1230532"/>
                    <a:pt x="2559874" y="1222275"/>
                  </a:cubicBezTo>
                  <a:cubicBezTo>
                    <a:pt x="2565827" y="1215169"/>
                    <a:pt x="2570052" y="1215842"/>
                    <a:pt x="2575525" y="1221987"/>
                  </a:cubicBezTo>
                  <a:cubicBezTo>
                    <a:pt x="2594536" y="1243494"/>
                    <a:pt x="2617580" y="1256936"/>
                    <a:pt x="2646960" y="1257896"/>
                  </a:cubicBezTo>
                  <a:cubicBezTo>
                    <a:pt x="2653009" y="1258088"/>
                    <a:pt x="2659154" y="1259432"/>
                    <a:pt x="2665107" y="1260873"/>
                  </a:cubicBezTo>
                  <a:cubicBezTo>
                    <a:pt x="2668756" y="1261736"/>
                    <a:pt x="2673173" y="1262697"/>
                    <a:pt x="2675381" y="1265290"/>
                  </a:cubicBezTo>
                  <a:cubicBezTo>
                    <a:pt x="2692567" y="1285068"/>
                    <a:pt x="2713979" y="1298799"/>
                    <a:pt x="2737311" y="1309841"/>
                  </a:cubicBezTo>
                  <a:cubicBezTo>
                    <a:pt x="2745664" y="1313777"/>
                    <a:pt x="2754594" y="1317713"/>
                    <a:pt x="2763619" y="1318866"/>
                  </a:cubicBezTo>
                  <a:cubicBezTo>
                    <a:pt x="2773028" y="1320018"/>
                    <a:pt x="2782917" y="1318098"/>
                    <a:pt x="2792519" y="1317041"/>
                  </a:cubicBezTo>
                  <a:cubicBezTo>
                    <a:pt x="2798184" y="1316466"/>
                    <a:pt x="2804713" y="1316561"/>
                    <a:pt x="2809226" y="1313777"/>
                  </a:cubicBezTo>
                  <a:cubicBezTo>
                    <a:pt x="2823532" y="1305039"/>
                    <a:pt x="2837358" y="1295631"/>
                    <a:pt x="2850705" y="1285452"/>
                  </a:cubicBezTo>
                  <a:cubicBezTo>
                    <a:pt x="2862131" y="1276715"/>
                    <a:pt x="2864435" y="1275467"/>
                    <a:pt x="2874324" y="1286413"/>
                  </a:cubicBezTo>
                  <a:cubicBezTo>
                    <a:pt x="2884502" y="1297647"/>
                    <a:pt x="2897176" y="1303503"/>
                    <a:pt x="2911194" y="1305903"/>
                  </a:cubicBezTo>
                  <a:cubicBezTo>
                    <a:pt x="2933373" y="1309648"/>
                    <a:pt x="2955745" y="1312816"/>
                    <a:pt x="2978116" y="1314641"/>
                  </a:cubicBezTo>
                  <a:cubicBezTo>
                    <a:pt x="2998375" y="1316273"/>
                    <a:pt x="3008073" y="1307440"/>
                    <a:pt x="3012106" y="1287373"/>
                  </a:cubicBezTo>
                  <a:cubicBezTo>
                    <a:pt x="3014410" y="1276235"/>
                    <a:pt x="3017387" y="1264137"/>
                    <a:pt x="3029676" y="1261161"/>
                  </a:cubicBezTo>
                  <a:cubicBezTo>
                    <a:pt x="3049744" y="1256360"/>
                    <a:pt x="3070579" y="1254248"/>
                    <a:pt x="3080469" y="1230724"/>
                  </a:cubicBezTo>
                  <a:cubicBezTo>
                    <a:pt x="3085941" y="1235909"/>
                    <a:pt x="3089302" y="1238981"/>
                    <a:pt x="3092567" y="1242054"/>
                  </a:cubicBezTo>
                  <a:cubicBezTo>
                    <a:pt x="3101592" y="1250599"/>
                    <a:pt x="3120314" y="1254248"/>
                    <a:pt x="3129821" y="1246855"/>
                  </a:cubicBezTo>
                  <a:cubicBezTo>
                    <a:pt x="3143839" y="1236101"/>
                    <a:pt x="3156705" y="1238117"/>
                    <a:pt x="3170147" y="1246471"/>
                  </a:cubicBezTo>
                  <a:cubicBezTo>
                    <a:pt x="3192615" y="1260297"/>
                    <a:pt x="3217674" y="1257128"/>
                    <a:pt x="3240429" y="1251559"/>
                  </a:cubicBezTo>
                  <a:cubicBezTo>
                    <a:pt x="3257617" y="1247430"/>
                    <a:pt x="3275956" y="1239845"/>
                    <a:pt x="3287189" y="1222466"/>
                  </a:cubicBezTo>
                  <a:cubicBezTo>
                    <a:pt x="3290741" y="1216898"/>
                    <a:pt x="3298711" y="1214113"/>
                    <a:pt x="3305049" y="1210465"/>
                  </a:cubicBezTo>
                  <a:cubicBezTo>
                    <a:pt x="3310329" y="1207488"/>
                    <a:pt x="3315898" y="1204704"/>
                    <a:pt x="3321755" y="1202784"/>
                  </a:cubicBezTo>
                  <a:cubicBezTo>
                    <a:pt x="3327995" y="1200671"/>
                    <a:pt x="3334909" y="1197598"/>
                    <a:pt x="3341055" y="1198463"/>
                  </a:cubicBezTo>
                  <a:cubicBezTo>
                    <a:pt x="3359681" y="1200959"/>
                    <a:pt x="3374467" y="1196062"/>
                    <a:pt x="3387621" y="1182140"/>
                  </a:cubicBezTo>
                  <a:cubicBezTo>
                    <a:pt x="3394439" y="1174939"/>
                    <a:pt x="3404520" y="1166202"/>
                    <a:pt x="3413161" y="1166105"/>
                  </a:cubicBezTo>
                  <a:cubicBezTo>
                    <a:pt x="3434189" y="1165818"/>
                    <a:pt x="3451663" y="1158905"/>
                    <a:pt x="3470579" y="1150647"/>
                  </a:cubicBezTo>
                  <a:cubicBezTo>
                    <a:pt x="3482772" y="1145366"/>
                    <a:pt x="3496598" y="1141718"/>
                    <a:pt x="3509657" y="1136821"/>
                  </a:cubicBezTo>
                  <a:cubicBezTo>
                    <a:pt x="3524923" y="1131060"/>
                    <a:pt x="3541534" y="1128948"/>
                    <a:pt x="3550847" y="1113009"/>
                  </a:cubicBezTo>
                  <a:cubicBezTo>
                    <a:pt x="3551903" y="1111281"/>
                    <a:pt x="3555072" y="1110993"/>
                    <a:pt x="3556608" y="1109361"/>
                  </a:cubicBezTo>
                  <a:cubicBezTo>
                    <a:pt x="3561505" y="1104368"/>
                    <a:pt x="3567842" y="1099760"/>
                    <a:pt x="3570435" y="1093710"/>
                  </a:cubicBezTo>
                  <a:cubicBezTo>
                    <a:pt x="3577923" y="1076044"/>
                    <a:pt x="3583780" y="1057800"/>
                    <a:pt x="3590501" y="1039846"/>
                  </a:cubicBezTo>
                  <a:cubicBezTo>
                    <a:pt x="3591942" y="1036005"/>
                    <a:pt x="3593285" y="1031108"/>
                    <a:pt x="3596263" y="1028900"/>
                  </a:cubicBezTo>
                  <a:cubicBezTo>
                    <a:pt x="3613449" y="1016226"/>
                    <a:pt x="3630925" y="1004032"/>
                    <a:pt x="3648591" y="992030"/>
                  </a:cubicBezTo>
                  <a:cubicBezTo>
                    <a:pt x="3655696" y="987229"/>
                    <a:pt x="3661649" y="989918"/>
                    <a:pt x="3667986" y="995487"/>
                  </a:cubicBezTo>
                  <a:cubicBezTo>
                    <a:pt x="3674131" y="1000768"/>
                    <a:pt x="3681717" y="1006240"/>
                    <a:pt x="3689397" y="1007585"/>
                  </a:cubicBezTo>
                  <a:cubicBezTo>
                    <a:pt x="3704760" y="1010177"/>
                    <a:pt x="3720698" y="1010753"/>
                    <a:pt x="3736349" y="1010753"/>
                  </a:cubicBezTo>
                  <a:cubicBezTo>
                    <a:pt x="3742205" y="1010753"/>
                    <a:pt x="3748446" y="1007297"/>
                    <a:pt x="3753919" y="1004513"/>
                  </a:cubicBezTo>
                  <a:cubicBezTo>
                    <a:pt x="3764289" y="999231"/>
                    <a:pt x="3773890" y="992126"/>
                    <a:pt x="3784643" y="987710"/>
                  </a:cubicBezTo>
                  <a:cubicBezTo>
                    <a:pt x="3797126" y="982621"/>
                    <a:pt x="3804615" y="974459"/>
                    <a:pt x="3808359" y="961689"/>
                  </a:cubicBezTo>
                  <a:cubicBezTo>
                    <a:pt x="3813929" y="942679"/>
                    <a:pt x="3827179" y="929428"/>
                    <a:pt x="3842829" y="918674"/>
                  </a:cubicBezTo>
                  <a:cubicBezTo>
                    <a:pt x="3862705" y="904944"/>
                    <a:pt x="3886421" y="905616"/>
                    <a:pt x="3908983" y="902256"/>
                  </a:cubicBezTo>
                  <a:cubicBezTo>
                    <a:pt x="3917625" y="901008"/>
                    <a:pt x="3926555" y="899951"/>
                    <a:pt x="3934428" y="896783"/>
                  </a:cubicBezTo>
                  <a:cubicBezTo>
                    <a:pt x="3964288" y="884877"/>
                    <a:pt x="3994149" y="873548"/>
                    <a:pt x="4026987" y="873835"/>
                  </a:cubicBezTo>
                  <a:cubicBezTo>
                    <a:pt x="4029674" y="873835"/>
                    <a:pt x="4032363" y="873548"/>
                    <a:pt x="4035051" y="873067"/>
                  </a:cubicBezTo>
                  <a:cubicBezTo>
                    <a:pt x="4058383" y="869131"/>
                    <a:pt x="4082483" y="867594"/>
                    <a:pt x="4099189" y="846664"/>
                  </a:cubicBezTo>
                  <a:cubicBezTo>
                    <a:pt x="4102261" y="842823"/>
                    <a:pt x="4109271" y="841671"/>
                    <a:pt x="4114647" y="840134"/>
                  </a:cubicBezTo>
                  <a:cubicBezTo>
                    <a:pt x="4123961" y="837638"/>
                    <a:pt x="4130203" y="832549"/>
                    <a:pt x="4133563" y="823427"/>
                  </a:cubicBezTo>
                  <a:cubicBezTo>
                    <a:pt x="4139229" y="807681"/>
                    <a:pt x="4145949" y="792223"/>
                    <a:pt x="4151039" y="776284"/>
                  </a:cubicBezTo>
                  <a:cubicBezTo>
                    <a:pt x="4154591" y="765338"/>
                    <a:pt x="4161215" y="759289"/>
                    <a:pt x="4171489" y="754776"/>
                  </a:cubicBezTo>
                  <a:cubicBezTo>
                    <a:pt x="4177251" y="752280"/>
                    <a:pt x="4182243" y="746808"/>
                    <a:pt x="4186372" y="741718"/>
                  </a:cubicBezTo>
                  <a:cubicBezTo>
                    <a:pt x="4191365" y="735573"/>
                    <a:pt x="4193957" y="727412"/>
                    <a:pt x="4199429" y="721940"/>
                  </a:cubicBezTo>
                  <a:cubicBezTo>
                    <a:pt x="4212775" y="708305"/>
                    <a:pt x="4216905" y="693231"/>
                    <a:pt x="4212487" y="674604"/>
                  </a:cubicBezTo>
                  <a:cubicBezTo>
                    <a:pt x="4208551" y="658090"/>
                    <a:pt x="4218921" y="636006"/>
                    <a:pt x="4232555" y="632645"/>
                  </a:cubicBezTo>
                  <a:cubicBezTo>
                    <a:pt x="4247629" y="628900"/>
                    <a:pt x="4257999" y="619684"/>
                    <a:pt x="4268657" y="609410"/>
                  </a:cubicBezTo>
                  <a:cubicBezTo>
                    <a:pt x="4274609" y="603649"/>
                    <a:pt x="4282963" y="598656"/>
                    <a:pt x="4291028" y="597216"/>
                  </a:cubicBezTo>
                  <a:cubicBezTo>
                    <a:pt x="4321657" y="591647"/>
                    <a:pt x="4350557" y="598464"/>
                    <a:pt x="4379651" y="609506"/>
                  </a:cubicBezTo>
                  <a:cubicBezTo>
                    <a:pt x="4398661" y="616707"/>
                    <a:pt x="4419784" y="618627"/>
                    <a:pt x="4440139" y="621507"/>
                  </a:cubicBezTo>
                  <a:cubicBezTo>
                    <a:pt x="4446477" y="622371"/>
                    <a:pt x="4454542" y="620452"/>
                    <a:pt x="4460015" y="616899"/>
                  </a:cubicBezTo>
                  <a:cubicBezTo>
                    <a:pt x="4479218" y="604609"/>
                    <a:pt x="4498325" y="591935"/>
                    <a:pt x="4516183" y="577724"/>
                  </a:cubicBezTo>
                  <a:cubicBezTo>
                    <a:pt x="4532795" y="564379"/>
                    <a:pt x="4551517" y="558810"/>
                    <a:pt x="4571681" y="560250"/>
                  </a:cubicBezTo>
                  <a:cubicBezTo>
                    <a:pt x="4586371" y="561306"/>
                    <a:pt x="4599621" y="558905"/>
                    <a:pt x="4613447" y="555257"/>
                  </a:cubicBezTo>
                  <a:cubicBezTo>
                    <a:pt x="4624969" y="552185"/>
                    <a:pt x="4637643" y="550072"/>
                    <a:pt x="4649355" y="551417"/>
                  </a:cubicBezTo>
                  <a:cubicBezTo>
                    <a:pt x="4665775" y="553337"/>
                    <a:pt x="4679313" y="550553"/>
                    <a:pt x="4692467" y="540663"/>
                  </a:cubicBezTo>
                  <a:cubicBezTo>
                    <a:pt x="4699476" y="535382"/>
                    <a:pt x="4708502" y="532598"/>
                    <a:pt x="4716855" y="528949"/>
                  </a:cubicBezTo>
                  <a:cubicBezTo>
                    <a:pt x="4729721" y="523284"/>
                    <a:pt x="4743067" y="518483"/>
                    <a:pt x="4755645" y="512147"/>
                  </a:cubicBezTo>
                  <a:cubicBezTo>
                    <a:pt x="4769183" y="505425"/>
                    <a:pt x="4781569" y="496112"/>
                    <a:pt x="4795395" y="490351"/>
                  </a:cubicBezTo>
                  <a:cubicBezTo>
                    <a:pt x="4810278" y="484110"/>
                    <a:pt x="4819879" y="474605"/>
                    <a:pt x="4825928" y="459818"/>
                  </a:cubicBezTo>
                  <a:cubicBezTo>
                    <a:pt x="4829769" y="450504"/>
                    <a:pt x="4835049" y="440615"/>
                    <a:pt x="4842347" y="434086"/>
                  </a:cubicBezTo>
                  <a:cubicBezTo>
                    <a:pt x="4857422" y="420740"/>
                    <a:pt x="4875087" y="410370"/>
                    <a:pt x="4890451" y="397216"/>
                  </a:cubicBezTo>
                  <a:cubicBezTo>
                    <a:pt x="4912054" y="378781"/>
                    <a:pt x="4932025" y="359194"/>
                    <a:pt x="4933945" y="327701"/>
                  </a:cubicBezTo>
                  <a:cubicBezTo>
                    <a:pt x="4935001" y="310322"/>
                    <a:pt x="4944219" y="302929"/>
                    <a:pt x="4961214" y="298801"/>
                  </a:cubicBezTo>
                  <a:cubicBezTo>
                    <a:pt x="4966878" y="297457"/>
                    <a:pt x="4974945" y="294864"/>
                    <a:pt x="4976672" y="290639"/>
                  </a:cubicBezTo>
                  <a:cubicBezTo>
                    <a:pt x="4981857" y="278061"/>
                    <a:pt x="4992610" y="275565"/>
                    <a:pt x="5002979" y="270573"/>
                  </a:cubicBezTo>
                  <a:cubicBezTo>
                    <a:pt x="5009221" y="267596"/>
                    <a:pt x="5016903" y="261739"/>
                    <a:pt x="5018535" y="255690"/>
                  </a:cubicBezTo>
                  <a:cubicBezTo>
                    <a:pt x="5025255" y="231206"/>
                    <a:pt x="5043690" y="216804"/>
                    <a:pt x="5061069" y="200961"/>
                  </a:cubicBezTo>
                  <a:cubicBezTo>
                    <a:pt x="5066158" y="196256"/>
                    <a:pt x="5071631" y="190879"/>
                    <a:pt x="5074127" y="184735"/>
                  </a:cubicBezTo>
                  <a:cubicBezTo>
                    <a:pt x="5079409" y="171484"/>
                    <a:pt x="5087281" y="161882"/>
                    <a:pt x="5101108" y="156891"/>
                  </a:cubicBezTo>
                  <a:cubicBezTo>
                    <a:pt x="5105524" y="155354"/>
                    <a:pt x="5109557" y="151801"/>
                    <a:pt x="5112918" y="148441"/>
                  </a:cubicBezTo>
                  <a:cubicBezTo>
                    <a:pt x="5120119" y="141144"/>
                    <a:pt x="5126167" y="132598"/>
                    <a:pt x="5133753" y="125782"/>
                  </a:cubicBezTo>
                  <a:cubicBezTo>
                    <a:pt x="5153051" y="108211"/>
                    <a:pt x="5172159" y="90928"/>
                    <a:pt x="5183393" y="66348"/>
                  </a:cubicBezTo>
                  <a:cubicBezTo>
                    <a:pt x="5188865" y="54346"/>
                    <a:pt x="5195107" y="41288"/>
                    <a:pt x="5204709" y="33030"/>
                  </a:cubicBezTo>
                  <a:cubicBezTo>
                    <a:pt x="5216903" y="22565"/>
                    <a:pt x="5232937" y="16612"/>
                    <a:pt x="5247243" y="845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896E4-1701-6565-2429-1E0FAFB89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8102" y="2131341"/>
            <a:ext cx="5370361" cy="5985964"/>
          </a:xfrm>
        </p:spPr>
        <p:txBody>
          <a:bodyPr>
            <a:normAutofit fontScale="77500" lnSpcReduction="20000"/>
          </a:bodyPr>
          <a:lstStyle/>
          <a:p>
            <a:r>
              <a:rPr lang="en-GB" sz="4100" dirty="0">
                <a:solidFill>
                  <a:schemeClr val="bg1">
                    <a:alpha val="80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en-GB" sz="4100" dirty="0">
                <a:solidFill>
                  <a:schemeClr val="bg1">
                    <a:alpha val="8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hen parents reported low and moderate levels of parenting stress (i.e., high and moderate levels of parental warmth), exposure to ALEs was not related to paranoid beliefs in the adolescent.</a:t>
            </a:r>
          </a:p>
          <a:p>
            <a:endParaRPr lang="en-GB" sz="4100" dirty="0">
              <a:solidFill>
                <a:schemeClr val="bg1">
                  <a:alpha val="80000"/>
                </a:schemeClr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4100" dirty="0">
                <a:solidFill>
                  <a:schemeClr val="bg1">
                    <a:alpha val="8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However, when parents reported high levels of parenting stress and low levels of warmth, exposure to ALEs was strongly associated with paranoid beliefs in the adolescent</a:t>
            </a:r>
            <a:r>
              <a:rPr lang="en-GB" sz="2300" dirty="0">
                <a:solidFill>
                  <a:schemeClr val="bg1">
                    <a:alpha val="8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2300" dirty="0">
              <a:solidFill>
                <a:schemeClr val="bg1">
                  <a:alpha val="80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300" dirty="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696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3004798" cy="975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090609" cy="3251198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64861-CF8C-80EE-E17B-704B3562C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589" y="498056"/>
            <a:ext cx="4956698" cy="2310428"/>
          </a:xfrm>
        </p:spPr>
        <p:txBody>
          <a:bodyPr anchor="ctr">
            <a:normAutofit/>
          </a:bodyPr>
          <a:lstStyle/>
          <a:p>
            <a:r>
              <a:rPr lang="en-GB" sz="5000" b="1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8D01C-EC99-1659-F93D-B7F7141E52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588" y="3901440"/>
            <a:ext cx="4956699" cy="5138700"/>
          </a:xfrm>
        </p:spPr>
        <p:txBody>
          <a:bodyPr anchor="ctr">
            <a:normAutofit/>
          </a:bodyPr>
          <a:lstStyle/>
          <a:p>
            <a:r>
              <a:rPr lang="en-GB" sz="2500"/>
              <a:t>Feeling suspicious, mistrusting and paranoid in adolescents is common </a:t>
            </a:r>
          </a:p>
          <a:p>
            <a:r>
              <a:rPr lang="en-GB" sz="2500"/>
              <a:t>Teenagers do not tend to talk to adults about it</a:t>
            </a:r>
          </a:p>
          <a:p>
            <a:r>
              <a:rPr lang="en-GB" sz="2500"/>
              <a:t>Talking to teenagers with paranoia suggests it can feel stigmatised and shameful</a:t>
            </a:r>
          </a:p>
          <a:p>
            <a:r>
              <a:rPr lang="en-GB" sz="2500"/>
              <a:t>For a minority of teenagers, it can escalate into serious and persisting beliefs that have lifelong implications</a:t>
            </a:r>
          </a:p>
          <a:p>
            <a:endParaRPr lang="en-GB" sz="2500"/>
          </a:p>
        </p:txBody>
      </p:sp>
      <p:pic>
        <p:nvPicPr>
          <p:cNvPr id="5" name="Picture 4" descr="Empty speech bubbles">
            <a:extLst>
              <a:ext uri="{FF2B5EF4-FFF2-40B4-BE49-F238E27FC236}">
                <a16:creationId xmlns:a16="http://schemas.microsoft.com/office/drawing/2014/main" id="{E164AFBB-AF7F-7402-4BE9-FDF3FCCCD5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72" r="23478" b="-1"/>
          <a:stretch/>
        </p:blipFill>
        <p:spPr>
          <a:xfrm>
            <a:off x="6502400" y="1"/>
            <a:ext cx="650968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437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32097AA-497D-6802-5B01-3C34EEC122FE}"/>
              </a:ext>
            </a:extLst>
          </p:cNvPr>
          <p:cNvSpPr txBox="1"/>
          <p:nvPr/>
        </p:nvSpPr>
        <p:spPr>
          <a:xfrm>
            <a:off x="513080" y="5337385"/>
            <a:ext cx="3510280" cy="3488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kumimoji="0" lang="en-US" sz="45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School projects</a:t>
            </a:r>
            <a:endParaRPr lang="en-US" sz="4500">
              <a:latin typeface="+mj-lt"/>
              <a:ea typeface="+mj-ea"/>
              <a:cs typeface="+mj-cs"/>
            </a:endParaRPr>
          </a:p>
        </p:txBody>
      </p:sp>
      <p:pic>
        <p:nvPicPr>
          <p:cNvPr id="3085" name="Picture 3084" descr="White bulbs with a yellow one standing out">
            <a:extLst>
              <a:ext uri="{FF2B5EF4-FFF2-40B4-BE49-F238E27FC236}">
                <a16:creationId xmlns:a16="http://schemas.microsoft.com/office/drawing/2014/main" id="{E7A5178F-F96C-7C14-7BF8-B43D953F23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206"/>
          <a:stretch/>
        </p:blipFill>
        <p:spPr>
          <a:xfrm>
            <a:off x="20" y="10"/>
            <a:ext cx="13004780" cy="5277306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896E4-1701-6565-2429-1E0FAFB89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580" y="5337386"/>
            <a:ext cx="7984441" cy="348826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/>
              <a:t>Tracking paranoid beliefs in young people to better understand why it gets worse for some young people and, in particular, the factors that trigger escalation into psychosis</a:t>
            </a:r>
          </a:p>
          <a:p>
            <a:pPr marL="0"/>
            <a:endParaRPr lang="en-US" sz="2200"/>
          </a:p>
          <a:p>
            <a:r>
              <a:rPr lang="en-US" sz="2200"/>
              <a:t>Treatment of paranoia beliefs via schools-based intervention</a:t>
            </a:r>
          </a:p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470544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004800" cy="975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7306520"/>
            <a:ext cx="13004799" cy="2447077"/>
          </a:xfrm>
          <a:prstGeom prst="rect">
            <a:avLst/>
          </a:prstGeom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Many question marks on black background">
            <a:extLst>
              <a:ext uri="{FF2B5EF4-FFF2-40B4-BE49-F238E27FC236}">
                <a16:creationId xmlns:a16="http://schemas.microsoft.com/office/drawing/2014/main" id="{8BEFD60F-1078-735F-D3D3-94778436F4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96"/>
          <a:stretch/>
        </p:blipFill>
        <p:spPr>
          <a:xfrm>
            <a:off x="20" y="10"/>
            <a:ext cx="13004778" cy="7306510"/>
          </a:xfrm>
          <a:prstGeom prst="rect">
            <a:avLst/>
          </a:prstGeom>
          <a:effectLst>
            <a:outerShdw blurRad="190500" dist="63500" dir="5400000" sx="98000" sy="98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34CB9A-B44E-0097-60E1-ABD215797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298" y="3045967"/>
            <a:ext cx="7483200" cy="144988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Thanks for listening</a:t>
            </a:r>
            <a:br>
              <a:rPr lang="en-US" sz="5400" b="1" dirty="0">
                <a:solidFill>
                  <a:schemeClr val="bg1"/>
                </a:solidFill>
              </a:rPr>
            </a:br>
            <a:br>
              <a:rPr lang="en-US" sz="5400" b="1" dirty="0">
                <a:solidFill>
                  <a:schemeClr val="bg1"/>
                </a:solidFill>
              </a:rPr>
            </a:br>
            <a:br>
              <a:rPr lang="en-US" sz="5400" b="1" dirty="0">
                <a:solidFill>
                  <a:schemeClr val="bg1"/>
                </a:solidFill>
              </a:rPr>
            </a:br>
            <a:r>
              <a:rPr lang="en-US" sz="5400" b="1" dirty="0">
                <a:solidFill>
                  <a:schemeClr val="bg1"/>
                </a:solidFill>
              </a:rPr>
              <a:t>Questions?!</a:t>
            </a:r>
          </a:p>
        </p:txBody>
      </p:sp>
    </p:spTree>
    <p:extLst>
      <p:ext uri="{BB962C8B-B14F-4D97-AF65-F5344CB8AC3E}">
        <p14:creationId xmlns:p14="http://schemas.microsoft.com/office/powerpoint/2010/main" val="408095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7C166177-5E9D-4703-8711-8F9C4D494EEA}" vid="{9A59AA96-8EC2-46C9-A713-C3D35373A61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8" id="{B900EFD4-7270-4909-9806-B1ED751BDFD9}" vid="{31002BC7-CA07-4935-BE07-ECDC87AF1C19}"/>
    </a:ext>
  </a:extLst>
</a:theme>
</file>

<file path=ppt/theme/theme3.xml><?xml version="1.0" encoding="utf-8"?>
<a:theme xmlns:a="http://schemas.openxmlformats.org/drawingml/2006/main" name="3DFloatVTI">
  <a:themeElements>
    <a:clrScheme name="AnalogousFromRegularSeedLeftStep">
      <a:dk1>
        <a:srgbClr val="000000"/>
      </a:dk1>
      <a:lt1>
        <a:srgbClr val="FFFFFF"/>
      </a:lt1>
      <a:dk2>
        <a:srgbClr val="1B2830"/>
      </a:dk2>
      <a:lt2>
        <a:srgbClr val="F0F3F1"/>
      </a:lt2>
      <a:accent1>
        <a:srgbClr val="E32D9B"/>
      </a:accent1>
      <a:accent2>
        <a:srgbClr val="CD1BD1"/>
      </a:accent2>
      <a:accent3>
        <a:srgbClr val="932DE3"/>
      </a:accent3>
      <a:accent4>
        <a:srgbClr val="4E36D6"/>
      </a:accent4>
      <a:accent5>
        <a:srgbClr val="2D5EE3"/>
      </a:accent5>
      <a:accent6>
        <a:srgbClr val="1B98D1"/>
      </a:accent6>
      <a:hlink>
        <a:srgbClr val="349C5D"/>
      </a:hlink>
      <a:folHlink>
        <a:srgbClr val="7F7F7F"/>
      </a:folHlink>
    </a:clrScheme>
    <a:fontScheme name="Float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Free-Eyesight-PPT-Template</Template>
  <TotalTime>2606</TotalTime>
  <Words>975</Words>
  <Application>Microsoft Office PowerPoint</Application>
  <PresentationFormat>Custom</PresentationFormat>
  <Paragraphs>104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Avenir Next LT Pro</vt:lpstr>
      <vt:lpstr>BlinkMacSystemFont</vt:lpstr>
      <vt:lpstr>Calibri</vt:lpstr>
      <vt:lpstr>Calibri </vt:lpstr>
      <vt:lpstr>Calibri (Body)</vt:lpstr>
      <vt:lpstr>Calibri body</vt:lpstr>
      <vt:lpstr>Calibri Light</vt:lpstr>
      <vt:lpstr>ElsevierSans</vt:lpstr>
      <vt:lpstr>Office Theme</vt:lpstr>
      <vt:lpstr>1_Office Theme</vt:lpstr>
      <vt:lpstr>3DFloatVTI</vt:lpstr>
      <vt:lpstr>Paranoid beliefs in adolescents</vt:lpstr>
      <vt:lpstr>What is paranoia?</vt:lpstr>
      <vt:lpstr>Paranoia...</vt:lpstr>
      <vt:lpstr>PowerPoint Presentation</vt:lpstr>
      <vt:lpstr>How common are paranoid beliefs in adolescents?</vt:lpstr>
      <vt:lpstr>Moving to secondary  school – school perspective</vt:lpstr>
      <vt:lpstr>Being an Adolescent</vt:lpstr>
      <vt:lpstr>Paranoia and well-being</vt:lpstr>
      <vt:lpstr>PowerPoint Presentation</vt:lpstr>
      <vt:lpstr>Social anxiety and paranoia in adolescents</vt:lpstr>
      <vt:lpstr>PowerPoint Presentation</vt:lpstr>
      <vt:lpstr>Distress, school membership, anxious attachment</vt:lpstr>
      <vt:lpstr>Family context</vt:lpstr>
      <vt:lpstr>PowerPoint Presentation</vt:lpstr>
      <vt:lpstr>Summary</vt:lpstr>
      <vt:lpstr>PowerPoint Presentation</vt:lpstr>
      <vt:lpstr>Thanks for listening   Questions?!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Paranoid concerns in adolescents</dc:title>
  <dc:creator>Kingston, Jessica</dc:creator>
  <cp:lastModifiedBy>Kingston, Jessica</cp:lastModifiedBy>
  <cp:revision>50</cp:revision>
  <dcterms:created xsi:type="dcterms:W3CDTF">2023-07-04T10:30:56Z</dcterms:created>
  <dcterms:modified xsi:type="dcterms:W3CDTF">2024-06-19T19:29:04Z</dcterms:modified>
</cp:coreProperties>
</file>